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A_8448820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omments/modernComment_115_D3ECCB6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22_1E005B4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A_89054C8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256" r:id="rId2"/>
    <p:sldId id="258" r:id="rId3"/>
    <p:sldId id="316" r:id="rId4"/>
    <p:sldId id="315" r:id="rId5"/>
    <p:sldId id="265" r:id="rId6"/>
    <p:sldId id="266" r:id="rId7"/>
    <p:sldId id="314" r:id="rId8"/>
    <p:sldId id="317" r:id="rId9"/>
    <p:sldId id="261" r:id="rId10"/>
    <p:sldId id="270" r:id="rId11"/>
    <p:sldId id="269" r:id="rId12"/>
    <p:sldId id="274" r:id="rId13"/>
    <p:sldId id="273" r:id="rId14"/>
    <p:sldId id="277" r:id="rId15"/>
    <p:sldId id="278" r:id="rId16"/>
    <p:sldId id="279" r:id="rId17"/>
    <p:sldId id="285" r:id="rId18"/>
    <p:sldId id="282" r:id="rId19"/>
    <p:sldId id="283" r:id="rId20"/>
    <p:sldId id="284" r:id="rId21"/>
    <p:sldId id="301" r:id="rId22"/>
    <p:sldId id="308" r:id="rId23"/>
    <p:sldId id="306" r:id="rId24"/>
    <p:sldId id="303" r:id="rId25"/>
    <p:sldId id="307" r:id="rId26"/>
    <p:sldId id="289" r:id="rId27"/>
    <p:sldId id="292" r:id="rId28"/>
    <p:sldId id="293" r:id="rId29"/>
    <p:sldId id="290" r:id="rId30"/>
    <p:sldId id="291" r:id="rId31"/>
    <p:sldId id="286" r:id="rId32"/>
    <p:sldId id="287" r:id="rId33"/>
    <p:sldId id="296" r:id="rId34"/>
    <p:sldId id="297" r:id="rId35"/>
    <p:sldId id="294" r:id="rId36"/>
    <p:sldId id="295" r:id="rId37"/>
    <p:sldId id="311" r:id="rId38"/>
    <p:sldId id="298" r:id="rId39"/>
    <p:sldId id="309" r:id="rId40"/>
    <p:sldId id="310" r:id="rId41"/>
    <p:sldId id="312" r:id="rId42"/>
    <p:sldId id="259" r:id="rId43"/>
    <p:sldId id="288"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B2B41D-029F-7058-ECEE-DBBC1468C105}" name="Sebastian Klein" initials="SK" userId="S::Sebastian.Klein@bwedu.de::c77804d0-6dc1-42c6-b2c7-3ba113f0496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0F0"/>
    <a:srgbClr val="F0F600"/>
    <a:srgbClr val="084081"/>
    <a:srgbClr val="F2F2F2"/>
    <a:srgbClr val="67001F"/>
    <a:srgbClr val="DCDCDC"/>
    <a:srgbClr val="3B4C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1" autoAdjust="0"/>
    <p:restoredTop sz="82661" autoAdjust="0"/>
  </p:normalViewPr>
  <p:slideViewPr>
    <p:cSldViewPr snapToGrid="0">
      <p:cViewPr varScale="1">
        <p:scale>
          <a:sx n="94" d="100"/>
          <a:sy n="94" d="100"/>
        </p:scale>
        <p:origin x="1410" y="72"/>
      </p:cViewPr>
      <p:guideLst/>
    </p:cSldViewPr>
  </p:slideViewPr>
  <p:notesTextViewPr>
    <p:cViewPr>
      <p:scale>
        <a:sx n="109" d="100"/>
        <a:sy n="109" d="100"/>
      </p:scale>
      <p:origin x="0" y="0"/>
    </p:cViewPr>
  </p:notesTextViewPr>
  <p:notesViewPr>
    <p:cSldViewPr snapToGrid="0">
      <p:cViewPr varScale="1">
        <p:scale>
          <a:sx n="79" d="100"/>
          <a:sy n="79" d="100"/>
        </p:scale>
        <p:origin x="27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A_8448820D.xml><?xml version="1.0" encoding="utf-8"?>
<p188:cmLst xmlns:a="http://schemas.openxmlformats.org/drawingml/2006/main" xmlns:r="http://schemas.openxmlformats.org/officeDocument/2006/relationships" xmlns:p188="http://schemas.microsoft.com/office/powerpoint/2018/8/main">
  <p188:cm id="{74B86F90-6C6B-4826-A394-F92530BB6247}" authorId="{13B2B41D-029F-7058-ECEE-DBBC1468C105}" status="resolved" created="2023-12-28T10:03:36.169"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260" len="9">
        <ac:context len="280" hash="564365757"/>
      </ac:txMk>
    </ac:txMkLst>
    <p188:pos x="3234267" y="3855508"/>
    <p188:txBody>
      <a:bodyPr/>
      <a:lstStyle/>
      <a:p>
        <a:r>
          <a:rPr lang="en-US"/>
          <a:t>Really p(w|D) here or do we model actually p(f|D) as a Normal distribution?
Also cornell lecture given from excell sheet has here p(y|x, D) -MLE? Not MAP?</a:t>
        </a:r>
      </a:p>
    </p188:txBody>
  </p188:cm>
  <p188:cm id="{55AF7191-8FFD-4AF1-8C25-770ABDFB15CC}" authorId="{13B2B41D-029F-7058-ECEE-DBBC1468C105}" status="resolved" created="2023-12-28T16:28:31.415"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46" len="25">
        <ac:context len="257" hash="1912416041"/>
      </ac:txMk>
    </ac:txMkLst>
    <p188:pos x="3877733" y="629708"/>
    <p188:replyLst>
      <p188:reply id="{2E30FA7C-0706-42C9-BBBC-69C6952D3941}" authorId="{13B2B41D-029F-7058-ECEE-DBBC1468C105}" created="2024-01-20T10:42:22.148">
        <p188:txBody>
          <a:bodyPr/>
          <a:lstStyle/>
          <a:p>
            <a:r>
              <a:rPr lang="en-US"/>
              <a:t>Only for linear model. More general would be f(x,w,epsilon</a:t>
            </a:r>
          </a:p>
        </p188:txBody>
      </p188:reply>
    </p188:replyLst>
    <p188:txBody>
      <a:bodyPr/>
      <a:lstStyle/>
      <a:p>
        <a:r>
          <a:rPr lang="en-US"/>
          <a:t>Correct description here?</a:t>
        </a:r>
      </a:p>
    </p188:txBody>
  </p188:cm>
  <p188:cm id="{329A8099-4493-46E2-B534-92A0D7BF0A23}" authorId="{13B2B41D-029F-7058-ECEE-DBBC1468C105}" status="resolved" created="2023-12-28T16:34:39.662"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44">
        <ac:context len="257" hash="1912416041"/>
      </ac:txMk>
    </ac:txMkLst>
    <p188:pos x="4538133" y="1654175"/>
    <p188:txBody>
      <a:bodyPr/>
      <a:lstStyle/>
      <a:p>
        <a:r>
          <a:rPr lang="en-US"/>
          <a:t>Soll ich überhaupt hier so genau darauf eingehen wie MLE / MAP berechnet wird? Brauche aber eigentlich als überleitung zu p(y|x,w) (siehe nächsten kommentar zu p(y|x,D).</a:t>
        </a:r>
      </a:p>
    </p188:txBody>
  </p188:cm>
  <p188:cm id="{513DDBE4-12AA-4902-A2B6-1B88FE86E3A5}" authorId="{13B2B41D-029F-7058-ECEE-DBBC1468C105}" status="resolved" created="2023-12-28T16:35:25.363"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10">
        <ac:context len="257" hash="1912416041"/>
      </ac:txMk>
    </ac:txMkLst>
    <p188:pos x="2370667" y="1654175"/>
    <p188:txBody>
      <a:bodyPr/>
      <a:lstStyle/>
      <a:p>
        <a:r>
          <a:rPr lang="en-US"/>
          <a:t>Ist das hier eigentlich p(y|x,w) weil cornell darüber in der schreibweiße unklar….
</a:t>
        </a:r>
      </a:p>
    </p188:txBody>
  </p188:cm>
</p188:cmLst>
</file>

<file path=ppt/comments/modernComment_115_D3ECCB66.xml><?xml version="1.0" encoding="utf-8"?>
<p188:cmLst xmlns:a="http://schemas.openxmlformats.org/drawingml/2006/main" xmlns:r="http://schemas.openxmlformats.org/officeDocument/2006/relationships" xmlns:p188="http://schemas.microsoft.com/office/powerpoint/2018/8/main">
  <p188:cm id="{4A2F011C-7B52-44F8-9F7D-2B6FA02CC494}" authorId="{13B2B41D-029F-7058-ECEE-DBBC1468C105}" status="resolved" created="2023-12-29T15:10:35.080"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0">
        <ac:context len="256" hash="429625499"/>
      </ac:txMk>
    </ac:txMkLst>
    <p188:pos x="4783667" y="2737908"/>
    <p188:txBody>
      <a:bodyPr/>
      <a:lstStyle/>
      <a:p>
        <a:r>
          <a:rPr lang="en-US"/>
          <a:t>Duvenaud verlinkt hier ein weiters paper. Soll/ Muss das erklärt werden was genau Universal hier bedeutet (bedeutet hier universell etwas spezielles außer das man diesen kernel immer anwenden kann)?</a:t>
        </a:r>
      </a:p>
    </p188:txBody>
  </p188:cm>
  <p188:cm id="{C2E2EF70-EE53-4E6D-8D7F-F1FC7077CF32}" authorId="{13B2B41D-029F-7058-ECEE-DBBC1468C105}" status="resolved" created="2023-12-29T15:11:07.861"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0">
        <ac:context len="256" hash="429625499"/>
      </ac:txMk>
    </ac:txMkLst>
    <p188:pos x="4783667" y="2737908"/>
    <p188:txBody>
      <a:bodyPr/>
      <a:lstStyle/>
      <a:p>
        <a:r>
          <a:rPr lang="en-US"/>
          <a:t>I also did not check this information here bcs of time scale nor do i have some examples for that</a:t>
        </a:r>
      </a:p>
    </p188:txBody>
  </p188:cm>
</p188:cmLst>
</file>

<file path=ppt/comments/modernComment_122_1E005B43.xml><?xml version="1.0" encoding="utf-8"?>
<p188:cmLst xmlns:a="http://schemas.openxmlformats.org/drawingml/2006/main" xmlns:r="http://schemas.openxmlformats.org/officeDocument/2006/relationships" xmlns:p188="http://schemas.microsoft.com/office/powerpoint/2018/8/main">
  <p188:cm id="{E90F09B8-6D37-4439-B370-7BE3C6C077D4}" authorId="{13B2B41D-029F-7058-ECEE-DBBC1468C105}" created="2024-01-19T10:47:43.135">
    <ac:txMkLst xmlns:ac="http://schemas.microsoft.com/office/drawing/2013/main/command">
      <pc:docMk xmlns:pc="http://schemas.microsoft.com/office/powerpoint/2013/main/command"/>
      <pc:sldMk xmlns:pc="http://schemas.microsoft.com/office/powerpoint/2013/main/command" cId="503339843" sldId="290"/>
      <ac:spMk id="3" creationId="{19D2A99E-E7A5-EFAD-BBBE-8788CC7B7DDA}"/>
      <ac:txMk cp="391" len="104">
        <ac:context len="496" hash="3589988716"/>
      </ac:txMk>
    </ac:txMkLst>
    <p188:pos x="10355036" y="3326039"/>
    <p188:txBody>
      <a:bodyPr/>
      <a:lstStyle/>
      <a:p>
        <a:r>
          <a:rPr lang="en-US"/>
          <a:t>Unklar warum das so ist</a:t>
        </a:r>
      </a:p>
    </p188:txBody>
  </p188:cm>
</p188:cmLst>
</file>

<file path=ppt/comments/modernComment_12A_89054C8E.xml><?xml version="1.0" encoding="utf-8"?>
<p188:cmLst xmlns:a="http://schemas.openxmlformats.org/drawingml/2006/main" xmlns:r="http://schemas.openxmlformats.org/officeDocument/2006/relationships" xmlns:p188="http://schemas.microsoft.com/office/powerpoint/2018/8/main">
  <p188:cm id="{BC5476AC-DADE-47C4-A0B4-44BFCF650968}" authorId="{13B2B41D-029F-7058-ECEE-DBBC1468C105}" created="2024-01-19T11:01:51.379">
    <ac:txMkLst xmlns:ac="http://schemas.microsoft.com/office/drawing/2013/main/command">
      <pc:docMk xmlns:pc="http://schemas.microsoft.com/office/powerpoint/2013/main/command"/>
      <pc:sldMk xmlns:pc="http://schemas.microsoft.com/office/powerpoint/2013/main/command" cId="2298825870" sldId="298"/>
      <ac:spMk id="3" creationId="{B90816FB-F138-05CE-804A-C12346E922F9}"/>
      <ac:txMk cp="343" len="18">
        <ac:context len="367" hash="2831095055"/>
      </ac:txMk>
    </ac:txMkLst>
    <p188:pos x="3960303" y="3954390"/>
    <p188:txBody>
      <a:bodyPr/>
      <a:lstStyle/>
      <a:p>
        <a:r>
          <a:rPr lang="en-US"/>
          <a:t>Unklar im sinne, wie weit die hypothese im kernel einfließt und bestätigt oder wiederlegt werden kann. Mit genügend hyperparametern kann alles gefittet werden…
Görtler, et al., "A Visual Exploration of Gaussian Processes", Distill, 2019. DOI: 10.23915/distill.00017
sagt in conclusion es könnte hypotheses testing mit verschiedenen kerneln durchgeführt werden. Aber keine weiteren Infos oder Zitationen sind gegeben.
</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1.png"/><Relationship Id="rId2" Type="http://schemas.openxmlformats.org/officeDocument/2006/relationships/image" Target="../media/image19.png"/><Relationship Id="rId1" Type="http://schemas.openxmlformats.org/officeDocument/2006/relationships/image" Target="../media/image180.png"/><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png"/><Relationship Id="rId9" Type="http://schemas.openxmlformats.org/officeDocument/2006/relationships/image" Target="../media/image262.png"/></Relationships>
</file>

<file path=ppt/diagrams/_rels/data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image" Target="../media/image240.png"/><Relationship Id="rId5" Type="http://schemas.openxmlformats.org/officeDocument/2006/relationships/image" Target="../media/image280.png"/><Relationship Id="rId4" Type="http://schemas.openxmlformats.org/officeDocument/2006/relationships/image" Target="../media/image27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mc:AlternateContent xmlns:mc="http://schemas.openxmlformats.org/markup-compatibility/2006" xmlns:a14="http://schemas.microsoft.com/office/drawing/2010/main">
      <mc:Choice Requires="a14">
        <dgm:pt modelId="{44F0E88D-C13C-4DF0-B35A-D183476E0B6E}">
          <dgm:prSet custT="1"/>
          <dgm:spPr/>
          <dgm:t>
            <a:bodyPr/>
            <a:lstStyle/>
            <a:p>
              <a:r>
                <a:rPr lang="en-US" sz="2400" dirty="0"/>
                <a:t>Sample drawn from </a:t>
              </a:r>
              <a14:m>
                <m:oMath xmlns:m="http://schemas.openxmlformats.org/officeDocument/2006/math">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e>
                  </m:d>
                </m:oMath>
              </a14:m>
              <a:r>
                <a:rPr lang="en-US" sz="2400" dirty="0"/>
                <a:t> </a:t>
              </a:r>
            </a:p>
          </dgm:t>
        </dgm:pt>
      </mc:Choice>
      <mc:Fallback xmlns="">
        <dgm:pt modelId="{44F0E88D-C13C-4DF0-B35A-D183476E0B6E}">
          <dgm:prSet custT="1"/>
          <dgm:spPr/>
          <dgm:t>
            <a:bodyPr/>
            <a:lstStyle/>
            <a:p>
              <a:r>
                <a:rPr lang="en-US" sz="2400" dirty="0"/>
                <a:t>Sample drawn from </a:t>
              </a:r>
              <a:r>
                <a:rPr lang="de-DE" sz="2400" i="0"/>
                <a:t>𝒩(𝜇, Σ)</a:t>
              </a:r>
              <a:r>
                <a:rPr lang="en-US" sz="2400" dirty="0"/>
                <a:t> </a:t>
              </a:r>
            </a:p>
          </dgm:t>
        </dgm:pt>
      </mc:Fallback>
    </mc:AlternateConten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mc:AlternateContent xmlns:mc="http://schemas.openxmlformats.org/markup-compatibility/2006" xmlns:a14="http://schemas.microsoft.com/office/drawing/2010/main">
      <mc:Choice Requires="a14">
        <dgm:pt modelId="{F8E0F0AE-144C-4292-B8E9-4DC5CB7E05D4}">
          <dgm:prSet custT="1"/>
          <dgm:spPr/>
          <dgm:t>
            <a:bodyPr/>
            <a:lstStyle/>
            <a:p>
              <a:r>
                <a:rPr lang="en-US" sz="2400" dirty="0">
                  <a:solidFill>
                    <a:schemeClr val="tx1"/>
                  </a:solidFill>
                </a:rPr>
                <a:t>How get </a:t>
              </a:r>
              <a14:m>
                <m:oMath xmlns:m="http://schemas.openxmlformats.org/officeDocument/2006/math">
                  <m:r>
                    <a:rPr lang="de-DE" sz="2400" i="1">
                      <a:solidFill>
                        <a:schemeClr val="tx1"/>
                      </a:solidFill>
                      <a:latin typeface="Cambria Math" panose="02040503050406030204" pitchFamily="18" charset="0"/>
                    </a:rPr>
                    <m:t>𝒩</m:t>
                  </m:r>
                  <m:r>
                    <a:rPr lang="de-DE" sz="2400" i="1">
                      <a:solidFill>
                        <a:schemeClr val="tx1"/>
                      </a:solidFill>
                      <a:latin typeface="Cambria Math" panose="02040503050406030204" pitchFamily="18" charset="0"/>
                    </a:rPr>
                    <m:t>(</m:t>
                  </m:r>
                  <m:r>
                    <a:rPr lang="de-DE" sz="2400" i="1">
                      <a:solidFill>
                        <a:schemeClr val="tx1"/>
                      </a:solidFill>
                      <a:latin typeface="Cambria Math" panose="02040503050406030204" pitchFamily="18" charset="0"/>
                    </a:rPr>
                    <m:t>𝜇</m:t>
                  </m:r>
                  <m:r>
                    <a:rPr lang="de-DE" sz="2400" i="1">
                      <a:solidFill>
                        <a:schemeClr val="tx1"/>
                      </a:solidFill>
                      <a:latin typeface="Cambria Math" panose="02040503050406030204" pitchFamily="18" charset="0"/>
                    </a:rPr>
                    <m:t>, </m:t>
                  </m:r>
                  <m:r>
                    <m:rPr>
                      <m:sty m:val="p"/>
                    </m:rPr>
                    <a:rPr lang="de-DE" sz="2400">
                      <a:solidFill>
                        <a:schemeClr val="tx1"/>
                      </a:solidFill>
                      <a:latin typeface="Cambria Math" panose="02040503050406030204" pitchFamily="18" charset="0"/>
                    </a:rPr>
                    <m:t>Σ</m:t>
                  </m:r>
                  <m:r>
                    <a:rPr lang="de-DE" sz="2400">
                      <a:solidFill>
                        <a:schemeClr val="tx1"/>
                      </a:solidFill>
                      <a:latin typeface="Cambria Math" panose="02040503050406030204" pitchFamily="18" charset="0"/>
                    </a:rPr>
                    <m:t>)</m:t>
                  </m:r>
                </m:oMath>
              </a14:m>
              <a:r>
                <a:rPr lang="en-US" sz="2400" dirty="0">
                  <a:solidFill>
                    <a:schemeClr val="tx1"/>
                  </a:solidFill>
                </a:rPr>
                <a:t>? </a:t>
              </a:r>
            </a:p>
          </dgm:t>
        </dgm:pt>
      </mc:Choice>
      <mc:Fallback xmlns="">
        <dgm:pt modelId="{F8E0F0AE-144C-4292-B8E9-4DC5CB7E05D4}">
          <dgm:prSet custT="1"/>
          <dgm:spPr/>
          <dgm:t>
            <a:bodyPr/>
            <a:lstStyle/>
            <a:p>
              <a:r>
                <a:rPr lang="en-US" sz="2400" dirty="0">
                  <a:solidFill>
                    <a:schemeClr val="tx1"/>
                  </a:solidFill>
                </a:rPr>
                <a:t>How get </a:t>
              </a:r>
              <a:r>
                <a:rPr lang="de-DE" sz="2400" i="0">
                  <a:solidFill>
                    <a:schemeClr val="tx1"/>
                  </a:solidFill>
                </a:rPr>
                <a:t>𝒩(𝜇, Σ)</a:t>
              </a:r>
              <a:r>
                <a:rPr lang="en-US" sz="2400" dirty="0">
                  <a:solidFill>
                    <a:schemeClr val="tx1"/>
                  </a:solidFill>
                </a:rPr>
                <a:t>? </a:t>
              </a:r>
            </a:p>
          </dgm:t>
        </dgm:pt>
      </mc:Fallback>
    </mc:AlternateConten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mc:AlternateContent xmlns:mc="http://schemas.openxmlformats.org/markup-compatibility/2006" xmlns:a14="http://schemas.microsoft.com/office/drawing/2010/main">
      <mc:Choice Requires="a14">
        <dgm:pt modelId="{7DB16ED1-FD10-4380-BFAF-46EE241FE947}">
          <dgm:prSet custT="1"/>
          <dgm:spPr/>
          <dgm:t>
            <a:bodyPr/>
            <a:lstStyle/>
            <a:p>
              <a:r>
                <a:rPr lang="en-US" sz="2400" dirty="0"/>
                <a:t>Learn with training data </a:t>
              </a:r>
              <a14:m>
                <m:oMath xmlns:m="http://schemas.openxmlformats.org/officeDocument/2006/math">
                  <m:r>
                    <a:rPr lang="de-DE" sz="2400" i="1">
                      <a:latin typeface="Cambria Math" panose="02040503050406030204" pitchFamily="18" charset="0"/>
                    </a:rPr>
                    <m:t>𝑌</m:t>
                  </m:r>
                </m:oMath>
              </a14:m>
              <a:r>
                <a:rPr lang="en-US" sz="2400" dirty="0"/>
                <a:t> </a:t>
              </a:r>
            </a:p>
          </dgm:t>
        </dgm:pt>
      </mc:Choice>
      <mc:Fallback xmlns="">
        <dgm:pt modelId="{7DB16ED1-FD10-4380-BFAF-46EE241FE947}">
          <dgm:prSet custT="1"/>
          <dgm:spPr/>
          <dgm:t>
            <a:bodyPr/>
            <a:lstStyle/>
            <a:p>
              <a:r>
                <a:rPr lang="en-US" sz="2400" dirty="0"/>
                <a:t>Learn with training data </a:t>
              </a:r>
              <a:r>
                <a:rPr lang="de-DE" sz="2400" i="0"/>
                <a:t>𝑌</a:t>
              </a:r>
              <a:r>
                <a:rPr lang="en-US" sz="2400" dirty="0"/>
                <a:t> </a:t>
              </a:r>
            </a:p>
          </dgm:t>
        </dgm:pt>
      </mc:Fallback>
    </mc:AlternateConten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mc:AlternateContent xmlns:mc="http://schemas.openxmlformats.org/markup-compatibility/2006" xmlns:a14="http://schemas.microsoft.com/office/drawing/2010/main">
      <mc:Choice Requires="a14">
        <dgm:pt modelId="{B7C9376E-31B4-4475-B74C-5AD6F8208B78}">
          <dgm:prSet custT="1"/>
          <dgm:spPr/>
          <dgm:t>
            <a:bodyPr/>
            <a:lstStyle/>
            <a:p>
              <a:r>
                <a:rPr lang="en-US" sz="2400" dirty="0"/>
                <a:t>Predict value for test data </a:t>
              </a:r>
              <a14:m>
                <m:oMath xmlns:m="http://schemas.openxmlformats.org/officeDocument/2006/math">
                  <m:r>
                    <a:rPr lang="de-DE" sz="2400" b="0" i="1">
                      <a:latin typeface="Cambria Math" panose="02040503050406030204" pitchFamily="18" charset="0"/>
                    </a:rPr>
                    <m:t>𝑋</m:t>
                  </m:r>
                </m:oMath>
              </a14:m>
              <a:r>
                <a:rPr lang="en-US" sz="2400" dirty="0"/>
                <a:t> </a:t>
              </a:r>
            </a:p>
          </dgm:t>
        </dgm:pt>
      </mc:Choice>
      <mc:Fallback xmlns="">
        <dgm:pt modelId="{B7C9376E-31B4-4475-B74C-5AD6F8208B78}">
          <dgm:prSet custT="1"/>
          <dgm:spPr/>
          <dgm:t>
            <a:bodyPr/>
            <a:lstStyle/>
            <a:p>
              <a:r>
                <a:rPr lang="en-US" sz="2400" dirty="0"/>
                <a:t>Predict value for test data </a:t>
              </a:r>
              <a:r>
                <a:rPr lang="de-DE" sz="2400" b="0" i="0"/>
                <a:t>𝑋</a:t>
              </a:r>
              <a:r>
                <a:rPr lang="en-US" sz="2400" dirty="0"/>
                <a:t> </a:t>
              </a:r>
            </a:p>
          </dgm:t>
        </dgm:pt>
      </mc:Fallback>
    </mc:AlternateConten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mc:AlternateContent xmlns:mc="http://schemas.openxmlformats.org/markup-compatibility/2006" xmlns:a14="http://schemas.microsoft.com/office/drawing/2010/main">
      <mc:Choice Requires="a14">
        <dgm:pt modelId="{2E8FBA22-91A6-4B93-9F50-8C90E5053AB4}">
          <dgm:prSet custT="1"/>
          <dgm:spPr/>
          <dgm:t>
            <a:bodyPr/>
            <a:lstStyle/>
            <a:p>
              <a:r>
                <a:rPr lang="en-US" sz="2400" dirty="0">
                  <a:solidFill>
                    <a:schemeClr val="tx1"/>
                  </a:solidFill>
                </a:rPr>
                <a:t>How to determine </a:t>
              </a:r>
              <a14:m>
                <m:oMath xmlns:m="http://schemas.openxmlformats.org/officeDocument/2006/math">
                  <m:r>
                    <a:rPr lang="de-DE" sz="2400" i="1">
                      <a:solidFill>
                        <a:schemeClr val="tx1"/>
                      </a:solidFill>
                      <a:latin typeface="Cambria Math" panose="02040503050406030204" pitchFamily="18" charset="0"/>
                    </a:rPr>
                    <m:t>𝜇</m:t>
                  </m:r>
                </m:oMath>
              </a14:m>
              <a:r>
                <a:rPr lang="en-US" sz="2400" dirty="0">
                  <a:solidFill>
                    <a:schemeClr val="tx1"/>
                  </a:solidFill>
                </a:rPr>
                <a:t> and </a:t>
              </a:r>
              <a14:m>
                <m:oMath xmlns:m="http://schemas.openxmlformats.org/officeDocument/2006/math">
                  <m:r>
                    <m:rPr>
                      <m:sty m:val="p"/>
                    </m:rPr>
                    <a:rPr lang="de-DE" sz="2400">
                      <a:solidFill>
                        <a:schemeClr val="tx1"/>
                      </a:solidFill>
                      <a:latin typeface="Cambria Math" panose="02040503050406030204" pitchFamily="18" charset="0"/>
                    </a:rPr>
                    <m:t>Σ</m:t>
                  </m:r>
                </m:oMath>
              </a14:m>
              <a:r>
                <a:rPr lang="en-US" sz="2400" dirty="0">
                  <a:solidFill>
                    <a:schemeClr val="tx1"/>
                  </a:solidFill>
                </a:rPr>
                <a:t>?</a:t>
              </a:r>
            </a:p>
          </dgm:t>
        </dgm:pt>
      </mc:Choice>
      <mc:Fallback xmlns="">
        <dgm:pt modelId="{2E8FBA22-91A6-4B93-9F50-8C90E5053AB4}">
          <dgm:prSet custT="1"/>
          <dgm:spPr/>
          <dgm:t>
            <a:bodyPr/>
            <a:lstStyle/>
            <a:p>
              <a:r>
                <a:rPr lang="en-US" sz="2400" dirty="0">
                  <a:solidFill>
                    <a:schemeClr val="tx1"/>
                  </a:solidFill>
                </a:rPr>
                <a:t>How to determine </a:t>
              </a:r>
              <a:r>
                <a:rPr lang="de-DE" sz="2400" i="0">
                  <a:solidFill>
                    <a:schemeClr val="tx1"/>
                  </a:solidFill>
                </a:rPr>
                <a:t>𝜇</a:t>
              </a:r>
              <a:r>
                <a:rPr lang="en-US" sz="2400" dirty="0">
                  <a:solidFill>
                    <a:schemeClr val="tx1"/>
                  </a:solidFill>
                </a:rPr>
                <a:t> and </a:t>
              </a:r>
              <a:r>
                <a:rPr lang="de-DE" sz="2400" i="0">
                  <a:solidFill>
                    <a:schemeClr val="tx1"/>
                  </a:solidFill>
                </a:rPr>
                <a:t>Σ</a:t>
              </a:r>
              <a:r>
                <a:rPr lang="en-US" sz="2400" dirty="0">
                  <a:solidFill>
                    <a:schemeClr val="tx1"/>
                  </a:solidFill>
                </a:rPr>
                <a:t>?</a:t>
              </a:r>
            </a:p>
          </dgm:t>
        </dgm:pt>
      </mc:Fallback>
    </mc:AlternateConten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mc:AlternateContent xmlns:mc="http://schemas.openxmlformats.org/markup-compatibility/2006" xmlns:a14="http://schemas.microsoft.com/office/drawing/2010/main">
      <mc:Choice Requires="a14">
        <dgm:pt modelId="{AE935B16-D6D0-4940-88BC-7003464244F5}">
          <dgm:prSet custT="1"/>
          <dgm:spPr/>
          <dgm:t>
            <a:bodyPr/>
            <a:lstStyle/>
            <a:p>
              <a:r>
                <a:rPr lang="en-US" sz="2400" dirty="0"/>
                <a:t>Set </a:t>
              </a:r>
              <a14:m>
                <m:oMath xmlns:m="http://schemas.openxmlformats.org/officeDocument/2006/math">
                  <m:r>
                    <a:rPr lang="de-DE" sz="2400" b="0" i="1">
                      <a:latin typeface="Cambria Math" panose="02040503050406030204" pitchFamily="18" charset="0"/>
                    </a:rPr>
                    <m:t>𝜇</m:t>
                  </m:r>
                  <m:r>
                    <a:rPr lang="de-DE" sz="2400" b="0" i="1">
                      <a:latin typeface="Cambria Math" panose="02040503050406030204" pitchFamily="18" charset="0"/>
                    </a:rPr>
                    <m:t>=0</m:t>
                  </m:r>
                </m:oMath>
              </a14:m>
              <a:endParaRPr lang="en-US" sz="2400" dirty="0"/>
            </a:p>
          </dgm:t>
        </dgm:pt>
      </mc:Choice>
      <mc:Fallback xmlns="">
        <dgm:pt modelId="{AE935B16-D6D0-4940-88BC-7003464244F5}">
          <dgm:prSet custT="1"/>
          <dgm:spPr/>
          <dgm:t>
            <a:bodyPr/>
            <a:lstStyle/>
            <a:p>
              <a:r>
                <a:rPr lang="en-US" sz="2400" dirty="0"/>
                <a:t>Set </a:t>
              </a:r>
              <a:r>
                <a:rPr lang="de-DE" sz="2400" b="0" i="0">
                  <a:latin typeface="Cambria Math" panose="02040503050406030204" pitchFamily="18" charset="0"/>
                </a:rPr>
                <a:t>𝜇=0</a:t>
              </a:r>
              <a:endParaRPr lang="en-US" sz="2400" dirty="0"/>
            </a:p>
          </dgm:t>
        </dgm:pt>
      </mc:Fallback>
    </mc:AlternateConten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mc:AlternateContent xmlns:mc="http://schemas.openxmlformats.org/markup-compatibility/2006" xmlns:a14="http://schemas.microsoft.com/office/drawing/2010/main">
      <mc:Choice Requires="a14">
        <dgm:pt modelId="{EC5FEA7C-363E-4C13-94F1-77C534A67811}">
          <dgm:prSet custT="1"/>
          <dgm:spPr/>
          <dgm:t>
            <a:bodyPr/>
            <a:lstStyle/>
            <a:p>
              <a:r>
                <a:rPr lang="en-US" sz="2400" dirty="0"/>
                <a:t>Simplifies conditioning to </a:t>
              </a:r>
              <a14:m>
                <m:oMath xmlns:m="http://schemas.openxmlformats.org/officeDocument/2006/math">
                  <m:r>
                    <a:rPr lang="de-DE" sz="2400" b="0" i="1">
                      <a:latin typeface="Cambria Math" panose="02040503050406030204" pitchFamily="18" charset="0"/>
                    </a:rPr>
                    <m:t>𝑋</m:t>
                  </m:r>
                  <m:r>
                    <a:rPr lang="de-DE" sz="2400" b="0" i="1">
                      <a:latin typeface="Cambria Math" panose="02040503050406030204" pitchFamily="18" charset="0"/>
                    </a:rPr>
                    <m:t>|</m:t>
                  </m:r>
                  <m:r>
                    <m:rPr>
                      <m:sty m:val="p"/>
                    </m:rPr>
                    <a:rPr lang="de-DE" sz="2400" b="0" i="0" smtClean="0">
                      <a:latin typeface="Cambria Math" panose="02040503050406030204" pitchFamily="18" charset="0"/>
                    </a:rPr>
                    <m:t>Y</m:t>
                  </m:r>
                  <m:r>
                    <a:rPr lang="de-DE" sz="2400" b="0" i="0">
                      <a:latin typeface="Cambria Math" panose="02040503050406030204" pitchFamily="18" charset="0"/>
                    </a:rPr>
                    <m:t> ~</m:t>
                  </m:r>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b="0" i="1">
                          <a:latin typeface="Cambria Math" panose="02040503050406030204" pitchFamily="18" charset="0"/>
                        </a:rPr>
                        <m:t>0</m:t>
                      </m:r>
                      <m:r>
                        <a:rPr lang="de-DE" sz="2400" i="1">
                          <a:latin typeface="Cambria Math" panose="02040503050406030204" pitchFamily="18" charset="0"/>
                        </a:rPr>
                        <m:t>, </m:t>
                      </m:r>
                      <m:sSub>
                        <m:sSubPr>
                          <m:ctrlPr>
                            <a:rPr lang="de-DE" sz="2400" b="0" i="1" smtClean="0">
                              <a:latin typeface="Cambria Math" panose="02040503050406030204" pitchFamily="18" charset="0"/>
                            </a:rPr>
                          </m:ctrlPr>
                        </m:sSubPr>
                        <m:e>
                          <m:r>
                            <m:rPr>
                              <m:sty m:val="p"/>
                              <m:aln/>
                            </m:rPr>
                            <a:rPr lang="de-DE" sz="2400" b="0" i="0">
                              <a:latin typeface="Cambria Math" panose="02040503050406030204" pitchFamily="18" charset="0"/>
                            </a:rPr>
                            <m:t>Σ</m:t>
                          </m:r>
                        </m:e>
                        <m:sub>
                          <m:r>
                            <a:rPr lang="de-DE" sz="2400" b="0" i="1">
                              <a:latin typeface="Cambria Math" panose="02040503050406030204" pitchFamily="18" charset="0"/>
                            </a:rPr>
                            <m:t>𝑋</m:t>
                          </m:r>
                          <m:r>
                            <m:rPr>
                              <m:aln/>
                            </m:rPr>
                            <a:rPr lang="de-DE" sz="2400" b="0" i="1">
                              <a:latin typeface="Cambria Math" panose="02040503050406030204" pitchFamily="18" charset="0"/>
                            </a:rPr>
                            <m:t>𝑋</m:t>
                          </m:r>
                        </m:sub>
                      </m:sSub>
                      <m:r>
                        <a:rPr lang="de-DE" sz="2400" b="0" i="1" smtClean="0">
                          <a:latin typeface="Cambria Math" panose="02040503050406030204" pitchFamily="18" charset="0"/>
                        </a:rPr>
                        <m:t>−</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𝑌𝑋</m:t>
                          </m:r>
                        </m:sub>
                        <m:sup>
                          <m:r>
                            <a:rPr lang="de-DE" sz="2400" i="1">
                              <a:latin typeface="Cambria Math" panose="02040503050406030204" pitchFamily="18" charset="0"/>
                            </a:rPr>
                            <m:t>𝑇</m:t>
                          </m:r>
                        </m:sup>
                      </m:sSubSup>
                      <m:r>
                        <a:rPr lang="de-DE" sz="2400" i="1">
                          <a:latin typeface="Cambria Math" panose="02040503050406030204" pitchFamily="18" charset="0"/>
                        </a:rPr>
                        <m:t> </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𝑌𝑌</m:t>
                          </m:r>
                        </m:sub>
                        <m:sup>
                          <m:r>
                            <a:rPr lang="de-DE" sz="2400" i="1">
                              <a:latin typeface="Cambria Math" panose="02040503050406030204" pitchFamily="18" charset="0"/>
                            </a:rPr>
                            <m:t>−1</m:t>
                          </m:r>
                        </m:sup>
                      </m:sSubSup>
                      <m:r>
                        <a:rPr lang="de-DE" sz="2400" i="1">
                          <a:latin typeface="Cambria Math" panose="02040503050406030204" pitchFamily="18" charset="0"/>
                        </a:rPr>
                        <m:t> </m:t>
                      </m:r>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b="0" i="0">
                              <a:latin typeface="Cambria Math" panose="02040503050406030204" pitchFamily="18" charset="0"/>
                            </a:rPr>
                            <m:t>YX</m:t>
                          </m:r>
                        </m:sub>
                      </m:sSub>
                    </m:e>
                  </m:d>
                </m:oMath>
              </a14:m>
              <a:endParaRPr lang="en-US" sz="2400" dirty="0"/>
            </a:p>
          </dgm:t>
        </dgm:pt>
      </mc:Choice>
      <mc:Fallback xmlns="">
        <dgm:pt modelId="{EC5FEA7C-363E-4C13-94F1-77C534A67811}">
          <dgm:prSet custT="1"/>
          <dgm:spPr/>
          <dgm:t>
            <a:bodyPr/>
            <a:lstStyle/>
            <a:p>
              <a:r>
                <a:rPr lang="en-US" sz="2400" dirty="0"/>
                <a:t>Simplifies conditioning to </a:t>
              </a:r>
              <a:r>
                <a:rPr lang="de-DE" sz="2400" b="0" i="0">
                  <a:latin typeface="Cambria Math" panose="02040503050406030204" pitchFamily="18" charset="0"/>
                </a:rPr>
                <a:t>𝑋|Y ~</a:t>
              </a:r>
              <a:r>
                <a:rPr lang="de-DE" sz="2400" i="0">
                  <a:latin typeface="Cambria Math" panose="02040503050406030204" pitchFamily="18" charset="0"/>
                </a:rPr>
                <a:t>𝒩(</a:t>
              </a:r>
              <a:r>
                <a:rPr lang="de-DE" sz="2400" b="0" i="0">
                  <a:latin typeface="Cambria Math" panose="02040503050406030204" pitchFamily="18" charset="0"/>
                </a:rPr>
                <a:t>0</a:t>
              </a:r>
              <a:r>
                <a:rPr lang="de-DE" sz="2400" i="0">
                  <a:latin typeface="Cambria Math" panose="02040503050406030204" pitchFamily="18" charset="0"/>
                </a:rPr>
                <a:t>, </a:t>
              </a:r>
              <a:r>
                <a:rPr lang="de-DE" sz="2400" b="0" i="0">
                  <a:latin typeface="Cambria Math" panose="02040503050406030204" pitchFamily="18" charset="0"/>
                </a:rPr>
                <a:t>Σ_𝑋𝑋−</a:t>
              </a:r>
              <a:r>
                <a:rPr lang="de-DE" sz="2400" i="0">
                  <a:latin typeface="Cambria Math" panose="02040503050406030204" pitchFamily="18" charset="0"/>
                </a:rPr>
                <a:t>Σ_</a:t>
              </a:r>
              <a:r>
                <a:rPr lang="de-DE" sz="2400" b="0" i="0">
                  <a:latin typeface="Cambria Math" panose="02040503050406030204" pitchFamily="18" charset="0"/>
                </a:rPr>
                <a:t>𝑌𝑋^</a:t>
              </a:r>
              <a:r>
                <a:rPr lang="de-DE" sz="2400" i="0">
                  <a:latin typeface="Cambria Math" panose="02040503050406030204" pitchFamily="18" charset="0"/>
                </a:rPr>
                <a:t>𝑇  Σ_</a:t>
              </a:r>
              <a:r>
                <a:rPr lang="de-DE" sz="2400" b="0" i="0">
                  <a:latin typeface="Cambria Math" panose="02040503050406030204" pitchFamily="18" charset="0"/>
                </a:rPr>
                <a:t>𝑌𝑌^(</a:t>
              </a:r>
              <a:r>
                <a:rPr lang="de-DE" sz="2400" i="0">
                  <a:latin typeface="Cambria Math" panose="02040503050406030204" pitchFamily="18" charset="0"/>
                </a:rPr>
                <a:t>−1)  Σ_</a:t>
              </a:r>
              <a:r>
                <a:rPr lang="de-DE" sz="2400" b="0" i="0">
                  <a:latin typeface="Cambria Math" panose="02040503050406030204" pitchFamily="18" charset="0"/>
                </a:rPr>
                <a:t>YX )</a:t>
              </a:r>
              <a:endParaRPr lang="en-US" sz="2400" dirty="0"/>
            </a:p>
          </dgm:t>
        </dgm:pt>
      </mc:Fallback>
    </mc:AlternateConten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mc:AlternateContent xmlns:mc="http://schemas.openxmlformats.org/markup-compatibility/2006" xmlns:a14="http://schemas.microsoft.com/office/drawing/2010/main">
      <mc:Choice Requires="a14">
        <dgm:pt modelId="{18B1CC6A-7A95-4D4E-B1E6-114165552543}">
          <dgm:prSet custT="1"/>
          <dgm:spPr/>
          <dgm:t>
            <a:bodyPr/>
            <a:lstStyle/>
            <a:p>
              <a:r>
                <a:rPr lang="en-US" sz="2400" dirty="0"/>
                <a:t>Characteristic of </a:t>
              </a:r>
              <a14:m>
                <m:oMath xmlns:m="http://schemas.openxmlformats.org/officeDocument/2006/math">
                  <m:r>
                    <a:rPr lang="de-DE" sz="2400" i="1">
                      <a:latin typeface="Cambria Math" panose="02040503050406030204" pitchFamily="18" charset="0"/>
                    </a:rPr>
                    <m:t>𝒩</m:t>
                  </m:r>
                  <m:r>
                    <a:rPr lang="de-DE" sz="2400" i="1">
                      <a:latin typeface="Cambria Math" panose="02040503050406030204" pitchFamily="18" charset="0"/>
                    </a:rPr>
                    <m:t>(</m:t>
                  </m:r>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r>
                    <a:rPr lang="de-DE" sz="2400">
                      <a:latin typeface="Cambria Math" panose="02040503050406030204" pitchFamily="18" charset="0"/>
                    </a:rPr>
                    <m:t>)</m:t>
                  </m:r>
                </m:oMath>
              </a14:m>
              <a:r>
                <a:rPr lang="en-US" sz="2400" dirty="0"/>
                <a:t> solely determined by </a:t>
              </a:r>
              <a14:m>
                <m:oMath xmlns:m="http://schemas.openxmlformats.org/officeDocument/2006/math">
                  <m:r>
                    <m:rPr>
                      <m:sty m:val="p"/>
                    </m:rPr>
                    <a:rPr lang="de-DE" sz="2400" b="0" i="0">
                      <a:latin typeface="Cambria Math" panose="02040503050406030204" pitchFamily="18" charset="0"/>
                    </a:rPr>
                    <m:t>Σ</m:t>
                  </m:r>
                </m:oMath>
              </a14:m>
              <a:r>
                <a:rPr lang="en-US" sz="2400" dirty="0"/>
                <a:t>  </a:t>
              </a:r>
            </a:p>
          </dgm:t>
        </dgm:pt>
      </mc:Choice>
      <mc:Fallback xmlns="">
        <dgm:pt modelId="{18B1CC6A-7A95-4D4E-B1E6-114165552543}">
          <dgm:prSet custT="1"/>
          <dgm:spPr/>
          <dgm:t>
            <a:bodyPr/>
            <a:lstStyle/>
            <a:p>
              <a:r>
                <a:rPr lang="en-US" sz="2400" dirty="0"/>
                <a:t>Characteristic of </a:t>
              </a:r>
              <a:r>
                <a:rPr lang="de-DE" sz="2400" i="0">
                  <a:latin typeface="Cambria Math" panose="02040503050406030204" pitchFamily="18" charset="0"/>
                </a:rPr>
                <a:t>𝒩(𝜇, Σ)</a:t>
              </a:r>
              <a:r>
                <a:rPr lang="en-US" sz="2400" dirty="0"/>
                <a:t> solely determined by </a:t>
              </a:r>
              <a:r>
                <a:rPr lang="de-DE" sz="2400" b="0" i="0">
                  <a:latin typeface="Cambria Math" panose="02040503050406030204" pitchFamily="18" charset="0"/>
                </a:rPr>
                <a:t>Σ</a:t>
              </a:r>
              <a:r>
                <a:rPr lang="en-US" sz="2400" dirty="0"/>
                <a:t>  </a:t>
              </a:r>
            </a:p>
          </dgm:t>
        </dgm:pt>
      </mc:Fallback>
    </mc:AlternateConten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mc:AlternateContent xmlns:mc="http://schemas.openxmlformats.org/markup-compatibility/2006" xmlns:a14="http://schemas.microsoft.com/office/drawing/2010/main">
      <mc:Choice Requires="a14">
        <dgm:pt modelId="{5FC42116-33AA-44C2-B2C1-F4C842D6CB3D}">
          <dgm:prSet custT="1"/>
          <dgm:spPr/>
          <dgm:t>
            <a:bodyPr/>
            <a:lstStyle/>
            <a:p>
              <a:r>
                <a:rPr lang="en-US" sz="2400" i="0" dirty="0"/>
                <a:t>Know</a:t>
              </a:r>
              <a:r>
                <a:rPr lang="en-US" sz="2400" i="1" dirty="0"/>
                <a:t> </a:t>
              </a:r>
              <a14:m>
                <m:oMath xmlns:m="http://schemas.openxmlformats.org/officeDocument/2006/math">
                  <m:r>
                    <a:rPr lang="de-DE" sz="2400" i="1" smtClean="0">
                      <a:latin typeface="Cambria Math" panose="02040503050406030204" pitchFamily="18" charset="0"/>
                    </a:rPr>
                    <m:t>𝑝</m:t>
                  </m:r>
                  <m:d>
                    <m:dPr>
                      <m:ctrlPr>
                        <a:rPr lang="de-DE" sz="2400" i="1" smtClean="0">
                          <a:latin typeface="Cambria Math" panose="02040503050406030204" pitchFamily="18" charset="0"/>
                        </a:rPr>
                      </m:ctrlPr>
                    </m:dPr>
                    <m:e>
                      <m:r>
                        <a:rPr lang="de-DE" sz="2400" b="0" i="1" smtClean="0">
                          <a:latin typeface="Cambria Math" panose="02040503050406030204" pitchFamily="18" charset="0"/>
                        </a:rPr>
                        <m:t>𝑦</m:t>
                      </m:r>
                      <m:r>
                        <a:rPr lang="de-DE" sz="2400">
                          <a:latin typeface="Cambria Math" panose="02040503050406030204" pitchFamily="18" charset="0"/>
                        </a:rPr>
                        <m:t>|</m:t>
                      </m:r>
                      <m:r>
                        <a:rPr lang="de-DE" sz="2400" b="0" i="1" smtClean="0">
                          <a:latin typeface="Cambria Math" panose="02040503050406030204" pitchFamily="18" charset="0"/>
                        </a:rPr>
                        <m:t>𝑥</m:t>
                      </m:r>
                      <m:r>
                        <a:rPr lang="de-DE" sz="2400">
                          <a:latin typeface="Cambria Math" panose="02040503050406030204" pitchFamily="18" charset="0"/>
                        </a:rPr>
                        <m:t>,</m:t>
                      </m:r>
                      <m:r>
                        <m:rPr>
                          <m:sty m:val="p"/>
                        </m:rPr>
                        <a:rPr lang="de-DE" sz="2400">
                          <a:latin typeface="Cambria Math" panose="02040503050406030204" pitchFamily="18" charset="0"/>
                        </a:rPr>
                        <m:t>D</m:t>
                      </m:r>
                    </m:e>
                  </m:d>
                  <m:r>
                    <a:rPr lang="de-DE" sz="2400" b="0" i="1">
                      <a:latin typeface="Cambria Math" panose="02040503050406030204" pitchFamily="18" charset="0"/>
                    </a:rPr>
                    <m:t>~ </m:t>
                  </m:r>
                  <m:r>
                    <a:rPr lang="de-DE" sz="2400" b="0" i="1">
                      <a:latin typeface="Cambria Math" panose="02040503050406030204" pitchFamily="18" charset="0"/>
                    </a:rPr>
                    <m:t>𝒩</m:t>
                  </m:r>
                  <m:r>
                    <a:rPr lang="de-DE" sz="2400" b="0" i="1">
                      <a:latin typeface="Cambria Math" panose="02040503050406030204" pitchFamily="18" charset="0"/>
                    </a:rPr>
                    <m:t>(</m:t>
                  </m:r>
                  <m:r>
                    <a:rPr lang="de-DE" sz="2400" b="0" i="1">
                      <a:latin typeface="Cambria Math" panose="02040503050406030204" pitchFamily="18" charset="0"/>
                    </a:rPr>
                    <m:t>𝜇</m:t>
                  </m:r>
                  <m:r>
                    <a:rPr lang="de-DE" sz="2400" b="0" i="1">
                      <a:latin typeface="Cambria Math" panose="02040503050406030204" pitchFamily="18" charset="0"/>
                    </a:rPr>
                    <m:t>, </m:t>
                  </m:r>
                  <m:r>
                    <m:rPr>
                      <m:sty m:val="p"/>
                    </m:rPr>
                    <a:rPr lang="de-DE" sz="2400" b="0" i="0">
                      <a:latin typeface="Cambria Math" panose="02040503050406030204" pitchFamily="18" charset="0"/>
                    </a:rPr>
                    <m:t>Σ</m:t>
                  </m:r>
                  <m:r>
                    <a:rPr lang="de-DE" sz="2400" b="0" i="0">
                      <a:latin typeface="Cambria Math" panose="02040503050406030204" pitchFamily="18" charset="0"/>
                    </a:rPr>
                    <m:t>)</m:t>
                  </m:r>
                </m:oMath>
              </a14:m>
              <a:r>
                <a:rPr lang="en-US" sz="2400" dirty="0"/>
                <a:t>  </a:t>
              </a:r>
            </a:p>
          </dgm:t>
        </dgm:pt>
      </mc:Choice>
      <mc:Fallback xmlns="">
        <dgm:pt modelId="{5FC42116-33AA-44C2-B2C1-F4C842D6CB3D}">
          <dgm:prSet custT="1"/>
          <dgm:spPr/>
          <dgm:t>
            <a:bodyPr/>
            <a:lstStyle/>
            <a:p>
              <a:r>
                <a:rPr lang="en-US" sz="2400" i="0" dirty="0"/>
                <a:t>Know</a:t>
              </a:r>
              <a:r>
                <a:rPr lang="en-US" sz="2400" i="1" dirty="0"/>
                <a:t> </a:t>
              </a:r>
              <a:r>
                <a:rPr lang="de-DE" sz="2400" i="0">
                  <a:latin typeface="Cambria Math" panose="02040503050406030204" pitchFamily="18" charset="0"/>
                </a:rPr>
                <a:t>𝑝(</a:t>
              </a:r>
              <a:r>
                <a:rPr lang="de-DE" sz="2400" b="0" i="0">
                  <a:latin typeface="Cambria Math" panose="02040503050406030204" pitchFamily="18" charset="0"/>
                </a:rPr>
                <a:t>𝑦</a:t>
              </a:r>
              <a:r>
                <a:rPr lang="de-DE" sz="2400" i="0">
                  <a:latin typeface="Cambria Math" panose="02040503050406030204" pitchFamily="18" charset="0"/>
                </a:rPr>
                <a:t>|</a:t>
              </a:r>
              <a:r>
                <a:rPr lang="de-DE" sz="2400" b="0" i="0">
                  <a:latin typeface="Cambria Math" panose="02040503050406030204" pitchFamily="18" charset="0"/>
                </a:rPr>
                <a:t>𝑥</a:t>
              </a:r>
              <a:r>
                <a:rPr lang="de-DE" sz="2400" i="0">
                  <a:latin typeface="Cambria Math" panose="02040503050406030204" pitchFamily="18" charset="0"/>
                </a:rPr>
                <a:t>,D)</a:t>
              </a:r>
              <a:r>
                <a:rPr lang="de-DE" sz="2400" b="0" i="0">
                  <a:latin typeface="Cambria Math" panose="02040503050406030204" pitchFamily="18" charset="0"/>
                </a:rPr>
                <a:t>~ 𝒩(𝜇, Σ)</a:t>
              </a:r>
              <a:r>
                <a:rPr lang="en-US" sz="2400" dirty="0"/>
                <a:t>  </a:t>
              </a:r>
            </a:p>
          </dgm:t>
        </dgm:pt>
      </mc:Fallback>
    </mc:AlternateConten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dgm:pt modelId="{44F0E88D-C13C-4DF0-B35A-D183476E0B6E}">
      <dgm:prSet custT="1"/>
      <dgm:spPr>
        <a:blipFill>
          <a:blip xmlns:r="http://schemas.openxmlformats.org/officeDocument/2006/relationships" r:embed="rId1"/>
          <a:stretch>
            <a:fillRect t="-658" b="-5921"/>
          </a:stretch>
        </a:blipFill>
      </dgm:spPr>
      <dgm:t>
        <a:bodyPr/>
        <a:lstStyle/>
        <a:p>
          <a:r>
            <a:rPr lang="en-US">
              <a:noFill/>
            </a:rPr>
            <a:t> </a:t>
          </a:r>
        </a:p>
      </dgm:t>
    </dgm:p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dgm:pt modelId="{F8E0F0AE-144C-4292-B8E9-4DC5CB7E05D4}">
      <dgm:prSet custT="1"/>
      <dgm:spPr>
        <a:blipFill>
          <a:blip xmlns:r="http://schemas.openxmlformats.org/officeDocument/2006/relationships" r:embed="rId2"/>
          <a:stretch>
            <a:fillRect l="-2948" r="-6143"/>
          </a:stretch>
        </a:blipFill>
      </dgm:spPr>
      <dgm:t>
        <a:bodyPr/>
        <a:lstStyle/>
        <a:p>
          <a:r>
            <a:rPr lang="en-US">
              <a:noFill/>
            </a:rPr>
            <a:t> </a:t>
          </a:r>
        </a:p>
      </dgm:t>
    </dgm:p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dgm:pt modelId="{7DB16ED1-FD10-4380-BFAF-46EE241FE947}">
      <dgm:prSet custT="1"/>
      <dgm:spPr>
        <a:blipFill>
          <a:blip xmlns:r="http://schemas.openxmlformats.org/officeDocument/2006/relationships" r:embed="rId3"/>
          <a:stretch>
            <a:fillRect l="-4423" t="-658" r="-7617" b="-5921"/>
          </a:stretch>
        </a:blipFill>
      </dgm:spPr>
      <dgm:t>
        <a:bodyPr/>
        <a:lstStyle/>
        <a:p>
          <a:r>
            <a:rPr lang="en-US">
              <a:noFill/>
            </a:rPr>
            <a:t> </a:t>
          </a:r>
        </a:p>
      </dgm:t>
    </dgm:p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dgm:pt modelId="{B7C9376E-31B4-4475-B74C-5AD6F8208B78}">
      <dgm:prSet custT="1"/>
      <dgm:spPr>
        <a:blipFill>
          <a:blip xmlns:r="http://schemas.openxmlformats.org/officeDocument/2006/relationships" r:embed="rId4"/>
          <a:stretch>
            <a:fillRect t="-4255" r="-980" b="-9929"/>
          </a:stretch>
        </a:blipFill>
      </dgm:spPr>
      <dgm:t>
        <a:bodyPr/>
        <a:lstStyle/>
        <a:p>
          <a:r>
            <a:rPr lang="en-US">
              <a:noFill/>
            </a:rPr>
            <a:t> </a:t>
          </a:r>
        </a:p>
      </dgm:t>
    </dgm:p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dgm:pt modelId="{2E8FBA22-91A6-4B93-9F50-8C90E5053AB4}">
      <dgm:prSet custT="1"/>
      <dgm:spPr>
        <a:blipFill>
          <a:blip xmlns:r="http://schemas.openxmlformats.org/officeDocument/2006/relationships" r:embed="rId5"/>
          <a:stretch>
            <a:fillRect l="-2941" r="-5882" b="-595"/>
          </a:stretch>
        </a:blipFill>
      </dgm:spPr>
      <dgm:t>
        <a:bodyPr/>
        <a:lstStyle/>
        <a:p>
          <a:r>
            <a:rPr lang="en-US">
              <a:noFill/>
            </a:rPr>
            <a:t> </a:t>
          </a:r>
        </a:p>
      </dgm:t>
    </dgm:p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dgm:pt modelId="{AE935B16-D6D0-4940-88BC-7003464244F5}">
      <dgm:prSet custT="1"/>
      <dgm:spPr>
        <a:blipFill>
          <a:blip xmlns:r="http://schemas.openxmlformats.org/officeDocument/2006/relationships" r:embed="rId6"/>
          <a:stretch>
            <a:fillRect/>
          </a:stretch>
        </a:blipFill>
      </dgm:spPr>
      <dgm:t>
        <a:bodyPr/>
        <a:lstStyle/>
        <a:p>
          <a:r>
            <a:rPr lang="en-US">
              <a:noFill/>
            </a:rPr>
            <a:t> </a:t>
          </a:r>
        </a:p>
      </dgm:t>
    </dgm:p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dgm:pt modelId="{EC5FEA7C-363E-4C13-94F1-77C534A67811}">
      <dgm:prSet custT="1"/>
      <dgm:spPr>
        <a:blipFill>
          <a:blip xmlns:r="http://schemas.openxmlformats.org/officeDocument/2006/relationships" r:embed="rId7"/>
          <a:stretch>
            <a:fillRect b="-1453"/>
          </a:stretch>
        </a:blipFill>
      </dgm:spPr>
      <dgm:t>
        <a:bodyPr/>
        <a:lstStyle/>
        <a:p>
          <a:r>
            <a:rPr lang="en-US">
              <a:noFill/>
            </a:rPr>
            <a:t> </a:t>
          </a:r>
        </a:p>
      </dgm:t>
    </dgm:p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dgm:pt modelId="{18B1CC6A-7A95-4D4E-B1E6-114165552543}">
      <dgm:prSet custT="1"/>
      <dgm:spPr>
        <a:blipFill>
          <a:blip xmlns:r="http://schemas.openxmlformats.org/officeDocument/2006/relationships" r:embed="rId8"/>
          <a:stretch>
            <a:fillRect r="-733"/>
          </a:stretch>
        </a:blipFill>
      </dgm:spPr>
      <dgm:t>
        <a:bodyPr/>
        <a:lstStyle/>
        <a:p>
          <a:r>
            <a:rPr lang="en-US">
              <a:noFill/>
            </a:rPr>
            <a:t> </a:t>
          </a:r>
        </a:p>
      </dgm:t>
    </dgm:p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dgm:pt modelId="{5FC42116-33AA-44C2-B2C1-F4C842D6CB3D}">
      <dgm:prSet custT="1"/>
      <dgm:spPr>
        <a:blipFill>
          <a:blip xmlns:r="http://schemas.openxmlformats.org/officeDocument/2006/relationships" r:embed="rId9"/>
          <a:stretch>
            <a:fillRect l="-4423" t="-4965" r="-5897" b="-3546"/>
          </a:stretch>
        </a:blipFill>
      </dgm:spPr>
      <dgm:t>
        <a:bodyPr/>
        <a:lstStyle/>
        <a:p>
          <a:r>
            <a:rPr lang="en-US">
              <a:noFill/>
            </a:rPr>
            <a:t> </a:t>
          </a:r>
        </a:p>
      </dgm:t>
    </dgm:p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mc:AlternateContent xmlns:mc="http://schemas.openxmlformats.org/markup-compatibility/2006" xmlns:a14="http://schemas.microsoft.com/office/drawing/2010/main">
      <mc:Choice Requires="a14">
        <dgm:pt modelId="{020135DB-952A-4EB7-B1D7-1BCC9CDFE828}">
          <dgm:prSet custT="1"/>
          <dgm:spPr/>
          <dgm:t>
            <a:bodyPr/>
            <a:lstStyle/>
            <a:p>
              <a:r>
                <a:rPr lang="en-US" sz="2400" dirty="0">
                  <a:solidFill>
                    <a:schemeClr val="tx1"/>
                  </a:solidFill>
                </a:rPr>
                <a:t>How to determine the </a:t>
              </a:r>
              <a14:m>
                <m:oMath xmlns:m="http://schemas.openxmlformats.org/officeDocument/2006/math">
                  <m:r>
                    <m:rPr>
                      <m:sty m:val="p"/>
                    </m:rPr>
                    <a:rPr lang="de-DE" sz="2400" b="0" i="0" smtClean="0">
                      <a:solidFill>
                        <a:schemeClr val="tx1"/>
                      </a:solidFill>
                      <a:latin typeface="Cambria Math" panose="02040503050406030204" pitchFamily="18" charset="0"/>
                    </a:rPr>
                    <m:t>Σ</m:t>
                  </m:r>
                </m:oMath>
              </a14:m>
              <a:r>
                <a:rPr lang="en-US" sz="2400" dirty="0">
                  <a:solidFill>
                    <a:schemeClr val="tx1"/>
                  </a:solidFill>
                </a:rPr>
                <a:t>’s? </a:t>
              </a:r>
            </a:p>
          </dgm:t>
        </dgm:pt>
      </mc:Choice>
      <mc:Fallback xmlns="">
        <dgm:pt modelId="{020135DB-952A-4EB7-B1D7-1BCC9CDFE828}">
          <dgm:prSet custT="1"/>
          <dgm:spPr/>
          <dgm:t>
            <a:bodyPr/>
            <a:lstStyle/>
            <a:p>
              <a:r>
                <a:rPr lang="en-US" sz="2400" dirty="0">
                  <a:solidFill>
                    <a:schemeClr val="tx1"/>
                  </a:solidFill>
                </a:rPr>
                <a:t>How to determine the </a:t>
              </a:r>
              <a:r>
                <a:rPr lang="de-DE" sz="2400" b="0" i="0">
                  <a:solidFill>
                    <a:schemeClr val="tx1"/>
                  </a:solidFill>
                  <a:latin typeface="Cambria Math" panose="02040503050406030204" pitchFamily="18" charset="0"/>
                </a:rPr>
                <a:t>Σ</a:t>
              </a:r>
              <a:r>
                <a:rPr lang="en-US" sz="2400" dirty="0">
                  <a:solidFill>
                    <a:schemeClr val="tx1"/>
                  </a:solidFill>
                </a:rPr>
                <a:t>’s? </a:t>
              </a:r>
            </a:p>
          </dgm:t>
        </dgm:pt>
      </mc:Fallback>
    </mc:AlternateConten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mc:AlternateContent xmlns:mc="http://schemas.openxmlformats.org/markup-compatibility/2006" xmlns:a14="http://schemas.microsoft.com/office/drawing/2010/main">
      <mc:Choice Requires="a14">
        <dgm:pt modelId="{8D4EA33F-93C4-4DD7-89DC-EA79383A7E6B}">
          <dgm:prSet custT="1"/>
          <dgm:spPr/>
          <dgm:t>
            <a:bodyPr/>
            <a:lstStyle/>
            <a:p>
              <a14:m>
                <m:oMath xmlns:m="http://schemas.openxmlformats.org/officeDocument/2006/math">
                  <m:r>
                    <m:rPr>
                      <m:sty m:val="p"/>
                    </m:rPr>
                    <a:rPr lang="de-DE" sz="2400" b="0" i="0" smtClean="0">
                      <a:latin typeface="Cambria Math" panose="02040503050406030204" pitchFamily="18" charset="0"/>
                    </a:rPr>
                    <m:t>Σ</m:t>
                  </m:r>
                  <m:r>
                    <a:rPr lang="de-DE" sz="2400" b="0" i="1">
                      <a:latin typeface="Cambria Math" panose="02040503050406030204" pitchFamily="18" charset="0"/>
                    </a:rPr>
                    <m:t>=</m:t>
                  </m:r>
                  <m:r>
                    <a:rPr lang="de-DE" sz="2400" b="0" i="1">
                      <a:latin typeface="Cambria Math" panose="02040503050406030204" pitchFamily="18" charset="0"/>
                    </a:rPr>
                    <m:t>𝐶𝑜𝑣</m:t>
                  </m:r>
                  <m:d>
                    <m:dPr>
                      <m:ctrlPr>
                        <a:rPr lang="de-DE" sz="2400" b="0" i="1">
                          <a:latin typeface="Cambria Math" panose="02040503050406030204" pitchFamily="18" charset="0"/>
                        </a:rPr>
                      </m:ctrlPr>
                    </m:dPr>
                    <m:e>
                      <m:r>
                        <a:rPr lang="de-DE" sz="2400" b="0" i="1" smtClean="0">
                          <a:latin typeface="Cambria Math" panose="02040503050406030204" pitchFamily="18" charset="0"/>
                        </a:rPr>
                        <m:t>𝑋</m:t>
                      </m:r>
                      <m:r>
                        <a:rPr lang="de-DE" sz="2400" b="0" i="1">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𝑋</m:t>
                          </m:r>
                        </m:e>
                        <m:sup>
                          <m:r>
                            <a:rPr lang="de-DE" sz="2400" b="0" i="1" smtClean="0">
                              <a:latin typeface="Cambria Math" panose="02040503050406030204" pitchFamily="18" charset="0"/>
                            </a:rPr>
                            <m:t>′</m:t>
                          </m:r>
                        </m:sup>
                      </m:sSup>
                    </m:e>
                  </m:d>
                </m:oMath>
              </a14:m>
              <a:r>
                <a:rPr lang="en-US" sz="2400" dirty="0"/>
                <a:t> with </a:t>
              </a:r>
              <a14:m>
                <m:oMath xmlns:m="http://schemas.openxmlformats.org/officeDocument/2006/math">
                  <m:r>
                    <a:rPr lang="de-DE" sz="2400" i="1">
                      <a:latin typeface="Cambria Math" panose="02040503050406030204" pitchFamily="18" charset="0"/>
                    </a:rPr>
                    <m:t>𝐶𝑜𝑣</m:t>
                  </m:r>
                  <m:d>
                    <m:dPr>
                      <m:ctrlPr>
                        <a:rPr lang="de-DE" sz="2400" i="1">
                          <a:latin typeface="Cambria Math" panose="02040503050406030204" pitchFamily="18" charset="0"/>
                        </a:rPr>
                      </m:ctrlPr>
                    </m:dPr>
                    <m:e>
                      <m:r>
                        <a:rPr lang="de-DE" sz="2400" b="0" i="1">
                          <a:latin typeface="Cambria Math" panose="02040503050406030204" pitchFamily="18" charset="0"/>
                        </a:rPr>
                        <m:t>𝑋</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b="0" i="1">
                              <a:latin typeface="Cambria Math" panose="02040503050406030204" pitchFamily="18" charset="0"/>
                            </a:rPr>
                            <m:t>𝑋</m:t>
                          </m:r>
                        </m:e>
                        <m:sup>
                          <m:r>
                            <a:rPr lang="de-DE" sz="2400" i="1">
                              <a:latin typeface="Cambria Math" panose="02040503050406030204" pitchFamily="18" charset="0"/>
                            </a:rPr>
                            <m:t>′</m:t>
                          </m:r>
                        </m:sup>
                      </m:sSup>
                    </m:e>
                  </m:d>
                  <m:r>
                    <a:rPr lang="de-DE" sz="2400" b="0" i="1" smtClean="0">
                      <a:latin typeface="Cambria Math" panose="02040503050406030204" pitchFamily="18" charset="0"/>
                    </a:rPr>
                    <m:t>=</m:t>
                  </m:r>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endParaRPr lang="en-US" sz="2400" dirty="0"/>
            </a:p>
          </dgm:t>
        </dgm:pt>
      </mc:Choice>
      <mc:Fallback xmlns="">
        <dgm:pt modelId="{8D4EA33F-93C4-4DD7-89DC-EA79383A7E6B}">
          <dgm:prSet custT="1"/>
          <dgm:spPr/>
          <dgm:t>
            <a:bodyPr/>
            <a:lstStyle/>
            <a:p>
              <a:r>
                <a:rPr lang="de-DE" sz="2400" b="0" i="0"/>
                <a:t>Σ=𝐶𝑜𝑣(</a:t>
              </a:r>
              <a:r>
                <a:rPr lang="de-DE" sz="2400" b="0" i="0">
                  <a:latin typeface="Cambria Math" panose="02040503050406030204" pitchFamily="18" charset="0"/>
                </a:rPr>
                <a:t>𝑋</a:t>
              </a:r>
              <a:r>
                <a:rPr lang="de-DE" sz="2400" b="0" i="0"/>
                <a:t>,</a:t>
              </a:r>
              <a:r>
                <a:rPr lang="de-DE" sz="2400" b="0" i="0">
                  <a:latin typeface="Cambria Math" panose="02040503050406030204" pitchFamily="18" charset="0"/>
                </a:rPr>
                <a:t>𝑋^′ )</a:t>
              </a:r>
              <a:r>
                <a:rPr lang="en-US" sz="2400" dirty="0"/>
                <a:t> with </a:t>
              </a:r>
              <a:r>
                <a:rPr lang="de-DE" sz="2400" i="0"/>
                <a:t>𝐶𝑜𝑣(</a:t>
              </a:r>
              <a:r>
                <a:rPr lang="de-DE" sz="2400" b="0" i="0"/>
                <a:t>𝑋</a:t>
              </a:r>
              <a:r>
                <a:rPr lang="de-DE" sz="2400" i="0"/>
                <a:t>,</a:t>
              </a:r>
              <a:r>
                <a:rPr lang="de-DE" sz="2400" b="0" i="0"/>
                <a:t>𝑋^</a:t>
              </a:r>
              <a:r>
                <a:rPr lang="de-DE" sz="2400" i="0"/>
                <a:t>′ )</a:t>
              </a:r>
              <a:r>
                <a:rPr lang="de-DE" sz="2400" b="0" i="0">
                  <a:latin typeface="Cambria Math" panose="02040503050406030204" pitchFamily="18" charset="0"/>
                </a:rPr>
                <a:t>=</a:t>
              </a:r>
              <a:r>
                <a:rPr lang="de-DE" sz="2400" b="0" i="0"/>
                <a:t>𝑘(𝑥,𝑥^′ )</a:t>
              </a:r>
              <a:endParaRPr lang="en-US" sz="2400" dirty="0"/>
            </a:p>
          </dgm:t>
        </dgm:pt>
      </mc:Fallback>
    </mc:AlternateConten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mc:AlternateContent xmlns:mc="http://schemas.openxmlformats.org/markup-compatibility/2006" xmlns:a14="http://schemas.microsoft.com/office/drawing/2010/main">
      <mc:Choice Requires="a14">
        <dgm:pt modelId="{9637C839-9BB2-4812-A31C-7D7C1245B402}">
          <dgm:prSet custT="1"/>
          <dgm:spPr/>
          <dgm:t>
            <a:bodyPr/>
            <a:lstStyle/>
            <a:p>
              <a:r>
                <a:rPr lang="en-US" sz="2400" dirty="0"/>
                <a:t>Evaluate </a:t>
              </a:r>
              <a14:m>
                <m:oMath xmlns:m="http://schemas.openxmlformats.org/officeDocument/2006/math">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pairwise </a:t>
              </a:r>
            </a:p>
          </dgm:t>
        </dgm:pt>
      </mc:Choice>
      <mc:Fallback xmlns="">
        <dgm:pt modelId="{9637C839-9BB2-4812-A31C-7D7C1245B402}">
          <dgm:prSet custT="1"/>
          <dgm:spPr/>
          <dgm:t>
            <a:bodyPr/>
            <a:lstStyle/>
            <a:p>
              <a:r>
                <a:rPr lang="en-US" sz="2400" dirty="0"/>
                <a:t>Evaluate </a:t>
              </a:r>
              <a:r>
                <a:rPr lang="de-DE" sz="2400" b="0" i="0"/>
                <a:t>𝑘(𝑥,𝑥^′ )</a:t>
              </a:r>
              <a:r>
                <a:rPr lang="en-US" sz="2400" dirty="0"/>
                <a:t> pairwise </a:t>
              </a:r>
            </a:p>
          </dgm:t>
        </dgm:pt>
      </mc:Fallback>
    </mc:AlternateConten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mc:AlternateContent xmlns:mc="http://schemas.openxmlformats.org/markup-compatibility/2006" xmlns:a14="http://schemas.microsoft.com/office/drawing/2010/main">
      <mc:Choice Requires="a14">
        <dgm:pt modelId="{BF108419-AE3A-4B75-9290-6794A9B9E0AE}">
          <dgm:prSet custT="1"/>
          <dgm:spPr/>
          <dgm:t>
            <a:bodyPr/>
            <a:lstStyle/>
            <a:p>
              <a:r>
                <a:rPr lang="en-US" sz="2400" dirty="0"/>
                <a:t>Covariance function </a:t>
              </a:r>
              <a14:m>
                <m:oMath xmlns:m="http://schemas.openxmlformats.org/officeDocument/2006/math">
                  <m:r>
                    <a:rPr lang="de-DE" sz="2400" b="0" i="1" smtClean="0">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also called kernel </a:t>
              </a:r>
            </a:p>
          </dgm:t>
        </dgm:pt>
      </mc:Choice>
      <mc:Fallback xmlns="">
        <dgm:pt modelId="{BF108419-AE3A-4B75-9290-6794A9B9E0AE}">
          <dgm:prSet custT="1"/>
          <dgm:spPr/>
          <dgm:t>
            <a:bodyPr/>
            <a:lstStyle/>
            <a:p>
              <a:r>
                <a:rPr lang="en-US" sz="2400" dirty="0"/>
                <a:t>Covariance function </a:t>
              </a:r>
              <a:r>
                <a:rPr lang="de-DE" sz="2400" b="0" i="0">
                  <a:latin typeface="Cambria Math" panose="02040503050406030204" pitchFamily="18" charset="0"/>
                </a:rPr>
                <a:t>𝑘(𝑥,𝑥^′ )</a:t>
              </a:r>
              <a:r>
                <a:rPr lang="en-US" sz="2400" dirty="0"/>
                <a:t> also called kernel </a:t>
              </a:r>
            </a:p>
          </dgm:t>
        </dgm:pt>
      </mc:Fallback>
    </mc:AlternateConten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mc:AlternateContent xmlns:mc="http://schemas.openxmlformats.org/markup-compatibility/2006" xmlns:a14="http://schemas.microsoft.com/office/drawing/2010/main">
      <mc:Choice Requires="a14">
        <dgm:pt modelId="{2E7EDA92-27DB-4A38-A61E-245DED722376}">
          <dgm:prSet custT="1"/>
          <dgm:spPr/>
          <dgm:t>
            <a:bodyPr/>
            <a:lstStyle/>
            <a:p>
              <a:pPr/>
              <a14:m>
                <m:oMathPara xmlns:m="http://schemas.openxmlformats.org/officeDocument/2006/math">
                  <m:oMathParaPr>
                    <m:jc m:val="centerGroup"/>
                  </m:oMathParaPr>
                  <m:oMath xmlns:m="http://schemas.openxmlformats.org/officeDocument/2006/math">
                    <m:r>
                      <a:rPr lang="de-DE" sz="2400" i="1" smtClean="0">
                        <a:solidFill>
                          <a:schemeClr val="tx1"/>
                        </a:solidFill>
                        <a:latin typeface="Cambria Math" panose="02040503050406030204" pitchFamily="18" charset="0"/>
                      </a:rPr>
                      <m:t>𝒩</m:t>
                    </m:r>
                    <m:d>
                      <m:dPr>
                        <m:ctrlPr>
                          <a:rPr lang="de-DE" sz="2400" i="1">
                            <a:solidFill>
                              <a:schemeClr val="tx1"/>
                            </a:solidFill>
                            <a:latin typeface="Cambria Math" panose="02040503050406030204" pitchFamily="18" charset="0"/>
                          </a:rPr>
                        </m:ctrlPr>
                      </m:dPr>
                      <m:e>
                        <m:r>
                          <a:rPr lang="de-DE" sz="2400" b="0" i="1">
                            <a:solidFill>
                              <a:schemeClr val="tx1"/>
                            </a:solidFill>
                            <a:latin typeface="Cambria Math" panose="02040503050406030204" pitchFamily="18" charset="0"/>
                          </a:rPr>
                          <m:t>0</m:t>
                        </m:r>
                        <m:r>
                          <a:rPr lang="de-DE" sz="2400" i="1">
                            <a:solidFill>
                              <a:schemeClr val="tx1"/>
                            </a:solidFill>
                            <a:latin typeface="Cambria Math" panose="02040503050406030204" pitchFamily="18" charset="0"/>
                          </a:rPr>
                          <m:t>, </m:t>
                        </m:r>
                        <m:sSub>
                          <m:sSubPr>
                            <m:ctrlPr>
                              <a:rPr lang="de-DE" sz="2400" b="0" i="1">
                                <a:solidFill>
                                  <a:schemeClr val="tx1"/>
                                </a:solidFill>
                                <a:latin typeface="Cambria Math" panose="02040503050406030204" pitchFamily="18" charset="0"/>
                              </a:rPr>
                            </m:ctrlPr>
                          </m:sSubPr>
                          <m:e>
                            <m:r>
                              <m:rPr>
                                <m:sty m:val="p"/>
                                <m:aln/>
                              </m:rPr>
                              <a:rPr lang="de-DE" sz="2400" b="0" i="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𝑋</m:t>
                            </m:r>
                            <m:r>
                              <m:rPr>
                                <m:aln/>
                              </m:rPr>
                              <a:rPr lang="de-DE" sz="2400" b="0" i="1">
                                <a:solidFill>
                                  <a:schemeClr val="tx1"/>
                                </a:solidFill>
                                <a:latin typeface="Cambria Math" panose="02040503050406030204" pitchFamily="18" charset="0"/>
                              </a:rPr>
                              <m:t>𝑋</m:t>
                            </m:r>
                          </m:sub>
                        </m:sSub>
                        <m:r>
                          <a:rPr lang="de-DE" sz="2400" b="0" i="1" smtClean="0">
                            <a:solidFill>
                              <a:schemeClr val="tx1"/>
                            </a:solidFill>
                            <a:latin typeface="Cambria Math" panose="02040503050406030204" pitchFamily="18" charset="0"/>
                          </a:rPr>
                          <m:t>−</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𝑌𝑋</m:t>
                            </m:r>
                          </m:sub>
                          <m:sup>
                            <m:r>
                              <a:rPr lang="de-DE" sz="2400" i="1">
                                <a:solidFill>
                                  <a:schemeClr val="tx1"/>
                                </a:solidFill>
                                <a:latin typeface="Cambria Math" panose="02040503050406030204" pitchFamily="18" charset="0"/>
                              </a:rPr>
                              <m:t>𝑇</m:t>
                            </m:r>
                          </m:sup>
                        </m:sSubSup>
                        <m:r>
                          <a:rPr lang="de-DE" sz="2400" i="1">
                            <a:solidFill>
                              <a:schemeClr val="tx1"/>
                            </a:solidFill>
                            <a:latin typeface="Cambria Math" panose="02040503050406030204" pitchFamily="18" charset="0"/>
                          </a:rPr>
                          <m:t> </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𝑌𝑌</m:t>
                            </m:r>
                          </m:sub>
                          <m:sup>
                            <m:r>
                              <a:rPr lang="de-DE" sz="2400" i="1">
                                <a:solidFill>
                                  <a:schemeClr val="tx1"/>
                                </a:solidFill>
                                <a:latin typeface="Cambria Math" panose="02040503050406030204" pitchFamily="18" charset="0"/>
                              </a:rPr>
                              <m:t>−1</m:t>
                            </m:r>
                          </m:sup>
                        </m:sSubSup>
                        <m:r>
                          <a:rPr lang="de-DE" sz="2400" i="1">
                            <a:solidFill>
                              <a:schemeClr val="tx1"/>
                            </a:solidFill>
                            <a:latin typeface="Cambria Math" panose="02040503050406030204" pitchFamily="18" charset="0"/>
                          </a:rPr>
                          <m:t> </m:t>
                        </m:r>
                        <m:sSub>
                          <m:sSubPr>
                            <m:ctrlPr>
                              <a:rPr lang="de-DE" sz="2400" i="1">
                                <a:solidFill>
                                  <a:schemeClr val="tx1"/>
                                </a:solidFill>
                                <a:latin typeface="Cambria Math" panose="02040503050406030204" pitchFamily="18" charset="0"/>
                              </a:rPr>
                            </m:ctrlPr>
                          </m:sSubPr>
                          <m:e>
                            <m:r>
                              <m:rPr>
                                <m:sty m:val="p"/>
                              </m:rPr>
                              <a:rPr lang="de-DE" sz="2400">
                                <a:solidFill>
                                  <a:schemeClr val="tx1"/>
                                </a:solidFill>
                                <a:latin typeface="Cambria Math" panose="02040503050406030204" pitchFamily="18" charset="0"/>
                              </a:rPr>
                              <m:t>Σ</m:t>
                            </m:r>
                          </m:e>
                          <m:sub>
                            <m:r>
                              <m:rPr>
                                <m:sty m:val="p"/>
                              </m:rPr>
                              <a:rPr lang="de-DE" sz="2400" b="0" i="0">
                                <a:solidFill>
                                  <a:schemeClr val="tx1"/>
                                </a:solidFill>
                                <a:latin typeface="Cambria Math" panose="02040503050406030204" pitchFamily="18" charset="0"/>
                              </a:rPr>
                              <m:t>YX</m:t>
                            </m:r>
                          </m:sub>
                        </m:sSub>
                      </m:e>
                    </m:d>
                  </m:oMath>
                </m:oMathPara>
              </a14:m>
              <a:endParaRPr lang="en-US" sz="2400" dirty="0"/>
            </a:p>
          </dgm:t>
        </dgm:pt>
      </mc:Choice>
      <mc:Fallback xmlns="">
        <dgm:pt modelId="{2E7EDA92-27DB-4A38-A61E-245DED722376}">
          <dgm:prSet custT="1"/>
          <dgm:spPr/>
          <dgm:t>
            <a:bodyPr/>
            <a:lstStyle/>
            <a:p>
              <a:r>
                <a:rPr lang="de-DE" sz="2400" i="0">
                  <a:solidFill>
                    <a:schemeClr val="tx1"/>
                  </a:solidFill>
                  <a:latin typeface="Cambria Math" panose="02040503050406030204" pitchFamily="18" charset="0"/>
                </a:rPr>
                <a:t>𝒩(</a:t>
              </a:r>
              <a:r>
                <a:rPr lang="de-DE" sz="2400" b="0" i="0">
                  <a:solidFill>
                    <a:schemeClr val="tx1"/>
                  </a:solidFill>
                  <a:latin typeface="Cambria Math" panose="02040503050406030204" pitchFamily="18" charset="0"/>
                </a:rPr>
                <a:t>0</a:t>
              </a:r>
              <a:r>
                <a:rPr lang="de-DE" sz="2400" i="0">
                  <a:solidFill>
                    <a:schemeClr val="tx1"/>
                  </a:solidFill>
                  <a:latin typeface="Cambria Math" panose="02040503050406030204" pitchFamily="18" charset="0"/>
                </a:rPr>
                <a:t>, </a:t>
              </a:r>
              <a:r>
                <a:rPr lang="de-DE" sz="2400" b="0" i="0">
                  <a:solidFill>
                    <a:schemeClr val="tx1"/>
                  </a:solidFill>
                  <a:latin typeface="Cambria Math" panose="02040503050406030204" pitchFamily="18" charset="0"/>
                </a:rPr>
                <a:t>Σ_𝑋𝑋−</a:t>
              </a:r>
              <a:r>
                <a:rPr lang="de-DE" sz="2400" i="0">
                  <a:solidFill>
                    <a:schemeClr val="tx1"/>
                  </a:solidFill>
                  <a:latin typeface="Cambria Math" panose="02040503050406030204" pitchFamily="18" charset="0"/>
                </a:rPr>
                <a:t>Σ_</a:t>
              </a:r>
              <a:r>
                <a:rPr lang="de-DE" sz="2400" b="0" i="0">
                  <a:solidFill>
                    <a:schemeClr val="tx1"/>
                  </a:solidFill>
                  <a:latin typeface="Cambria Math" panose="02040503050406030204" pitchFamily="18" charset="0"/>
                </a:rPr>
                <a:t>𝑌𝑋^</a:t>
              </a:r>
              <a:r>
                <a:rPr lang="de-DE" sz="2400" i="0">
                  <a:solidFill>
                    <a:schemeClr val="tx1"/>
                  </a:solidFill>
                  <a:latin typeface="Cambria Math" panose="02040503050406030204" pitchFamily="18" charset="0"/>
                </a:rPr>
                <a:t>𝑇  Σ_</a:t>
              </a:r>
              <a:r>
                <a:rPr lang="de-DE" sz="2400" b="0" i="0">
                  <a:solidFill>
                    <a:schemeClr val="tx1"/>
                  </a:solidFill>
                  <a:latin typeface="Cambria Math" panose="02040503050406030204" pitchFamily="18" charset="0"/>
                </a:rPr>
                <a:t>𝑌𝑌^(</a:t>
              </a:r>
              <a:r>
                <a:rPr lang="de-DE" sz="2400" i="0">
                  <a:solidFill>
                    <a:schemeClr val="tx1"/>
                  </a:solidFill>
                  <a:latin typeface="Cambria Math" panose="02040503050406030204" pitchFamily="18" charset="0"/>
                </a:rPr>
                <a:t>−1)  Σ_</a:t>
              </a:r>
              <a:r>
                <a:rPr lang="de-DE" sz="2400" b="0" i="0">
                  <a:solidFill>
                    <a:schemeClr val="tx1"/>
                  </a:solidFill>
                  <a:latin typeface="Cambria Math" panose="02040503050406030204" pitchFamily="18" charset="0"/>
                </a:rPr>
                <a:t>YX )</a:t>
              </a:r>
              <a:endParaRPr lang="en-US" sz="2400" dirty="0"/>
            </a:p>
          </dgm:t>
        </dgm:pt>
      </mc:Fallback>
    </mc:AlternateConten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dgm:pt modelId="{020135DB-952A-4EB7-B1D7-1BCC9CDFE828}">
      <dgm:prSet custT="1"/>
      <dgm:spPr>
        <a:blipFill>
          <a:blip xmlns:r="http://schemas.openxmlformats.org/officeDocument/2006/relationships" r:embed="rId1"/>
          <a:stretch>
            <a:fillRect t="-2041" b="-8163"/>
          </a:stretch>
        </a:blipFill>
      </dgm:spPr>
      <dgm:t>
        <a:bodyPr/>
        <a:lstStyle/>
        <a:p>
          <a:r>
            <a:rPr lang="en-US">
              <a:noFill/>
            </a:rPr>
            <a:t> </a:t>
          </a:r>
        </a:p>
      </dgm:t>
    </dgm:p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dgm:pt modelId="{8D4EA33F-93C4-4DD7-89DC-EA79383A7E6B}">
      <dgm:prSet custT="1"/>
      <dgm:spPr>
        <a:blipFill>
          <a:blip xmlns:r="http://schemas.openxmlformats.org/officeDocument/2006/relationships" r:embed="rId2"/>
          <a:stretch>
            <a:fillRect/>
          </a:stretch>
        </a:blipFill>
      </dgm:spPr>
      <dgm:t>
        <a:bodyPr/>
        <a:lstStyle/>
        <a:p>
          <a:r>
            <a:rPr lang="en-US">
              <a:noFill/>
            </a:rPr>
            <a:t> </a:t>
          </a:r>
        </a:p>
      </dgm:t>
    </dgm:p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dgm:pt modelId="{9637C839-9BB2-4812-A31C-7D7C1245B402}">
      <dgm:prSet custT="1"/>
      <dgm:spPr>
        <a:blipFill>
          <a:blip xmlns:r="http://schemas.openxmlformats.org/officeDocument/2006/relationships" r:embed="rId3"/>
          <a:stretch>
            <a:fillRect l="-3455" r="-5636" b="-2655"/>
          </a:stretch>
        </a:blipFill>
      </dgm:spPr>
      <dgm:t>
        <a:bodyPr/>
        <a:lstStyle/>
        <a:p>
          <a:r>
            <a:rPr lang="en-US">
              <a:noFill/>
            </a:rPr>
            <a:t> </a:t>
          </a:r>
        </a:p>
      </dgm:t>
    </dgm:p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dgm:pt modelId="{BF108419-AE3A-4B75-9290-6794A9B9E0AE}">
      <dgm:prSet custT="1"/>
      <dgm:spPr>
        <a:blipFill>
          <a:blip xmlns:r="http://schemas.openxmlformats.org/officeDocument/2006/relationships" r:embed="rId4"/>
          <a:stretch>
            <a:fillRect l="-727" r="-5091"/>
          </a:stretch>
        </a:blipFill>
      </dgm:spPr>
      <dgm:t>
        <a:bodyPr/>
        <a:lstStyle/>
        <a:p>
          <a:r>
            <a:rPr lang="en-US">
              <a:noFill/>
            </a:rPr>
            <a:t> </a:t>
          </a:r>
        </a:p>
      </dgm:t>
    </dgm:p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dgm:pt modelId="{2E7EDA92-27DB-4A38-A61E-245DED722376}">
      <dgm:prSet custT="1"/>
      <dgm:spPr>
        <a:blipFill>
          <a:blip xmlns:r="http://schemas.openxmlformats.org/officeDocument/2006/relationships" r:embed="rId5"/>
          <a:stretch>
            <a:fillRect t="-39037" r="-3273" b="-62567"/>
          </a:stretch>
        </a:blipFill>
      </dgm:spPr>
      <dgm:t>
        <a:bodyPr/>
        <a:lstStyle/>
        <a:p>
          <a:r>
            <a:rPr lang="en-US">
              <a:noFill/>
            </a:rPr>
            <a:t> </a:t>
          </a:r>
        </a:p>
      </dgm:t>
    </dgm:p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DEF4-F57D-4C82-82EE-49DF43F04D4C}">
      <dsp:nvSpPr>
        <dsp:cNvPr id="0" name=""/>
        <dsp:cNvSpPr/>
      </dsp:nvSpPr>
      <dsp:spPr>
        <a:xfrm>
          <a:off x="5739" y="0"/>
          <a:ext cx="2471469" cy="10115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Goal:</a:t>
          </a:r>
          <a:br>
            <a:rPr lang="en-US" sz="2400" kern="1200" dirty="0">
              <a:solidFill>
                <a:schemeClr val="tx1"/>
              </a:solidFill>
            </a:rPr>
          </a:br>
          <a:r>
            <a:rPr lang="en-US" sz="2400" kern="1200" dirty="0">
              <a:solidFill>
                <a:schemeClr val="tx1"/>
              </a:solidFill>
            </a:rPr>
            <a:t>Predict values</a:t>
          </a:r>
        </a:p>
      </dsp:txBody>
      <dsp:txXfrm>
        <a:off x="35366" y="29627"/>
        <a:ext cx="2412215" cy="952287"/>
      </dsp:txXfrm>
    </dsp:sp>
    <dsp:sp modelId="{660DC8F6-62F2-4D93-8383-E3DA3AEE51E7}">
      <dsp:nvSpPr>
        <dsp:cNvPr id="0" name=""/>
        <dsp:cNvSpPr/>
      </dsp:nvSpPr>
      <dsp:spPr>
        <a:xfrm rot="5418268">
          <a:off x="1209465" y="1037684"/>
          <a:ext cx="58025" cy="63765"/>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78BBE4-762B-414B-96C3-89D7C5225F35}">
      <dsp:nvSpPr>
        <dsp:cNvPr id="0" name=""/>
        <dsp:cNvSpPr/>
      </dsp:nvSpPr>
      <dsp:spPr>
        <a:xfrm>
          <a:off x="0" y="1127591"/>
          <a:ext cx="2471469" cy="916658"/>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predict values?</a:t>
          </a:r>
          <a:endParaRPr lang="en-US" sz="2400" kern="1200" dirty="0"/>
        </a:p>
      </dsp:txBody>
      <dsp:txXfrm>
        <a:off x="26848" y="1154439"/>
        <a:ext cx="2417773" cy="862962"/>
      </dsp:txXfrm>
    </dsp:sp>
    <dsp:sp modelId="{C06958F6-65F6-42DF-AC3E-C129A1AC3376}">
      <dsp:nvSpPr>
        <dsp:cNvPr id="0" name=""/>
        <dsp:cNvSpPr/>
      </dsp:nvSpPr>
      <dsp:spPr>
        <a:xfrm rot="5397418">
          <a:off x="1131468" y="2148963"/>
          <a:ext cx="209425" cy="63765"/>
        </a:xfrm>
        <a:prstGeom prst="rightArrow">
          <a:avLst>
            <a:gd name="adj1" fmla="val 66700"/>
            <a:gd name="adj2" fmla="val 50000"/>
          </a:avLst>
        </a:prstGeom>
        <a:solidFill>
          <a:schemeClr val="accent5">
            <a:hueOff val="-965506"/>
            <a:satOff val="-2488"/>
            <a:lumOff val="-16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C15EFA-AC93-4261-8CC5-53C4230B0970}">
      <dsp:nvSpPr>
        <dsp:cNvPr id="0" name=""/>
        <dsp:cNvSpPr/>
      </dsp:nvSpPr>
      <dsp:spPr>
        <a:xfrm>
          <a:off x="0" y="2317441"/>
          <a:ext cx="2473203" cy="845998"/>
        </a:xfrm>
        <a:prstGeom prst="roundRect">
          <a:avLst>
            <a:gd name="adj" fmla="val 10000"/>
          </a:avLst>
        </a:prstGeom>
        <a:solidFill>
          <a:schemeClr val="accent5">
            <a:tint val="40000"/>
            <a:alpha val="90000"/>
            <a:hueOff val="-962823"/>
            <a:satOff val="-3262"/>
            <a:lumOff val="-418"/>
            <a:alphaOff val="0"/>
          </a:schemeClr>
        </a:solidFill>
        <a:ln w="12700" cap="flat" cmpd="sng" algn="ctr">
          <a:solidFill>
            <a:schemeClr val="accent5">
              <a:tint val="40000"/>
              <a:alpha val="90000"/>
              <a:hueOff val="-962823"/>
              <a:satOff val="-3262"/>
              <a:lumOff val="-4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i="0" kern="1200" dirty="0"/>
            <a:t>Know</a:t>
          </a:r>
          <a:r>
            <a:rPr lang="en-US" sz="2400" i="1" kern="1200" dirty="0"/>
            <a:t> </a:t>
          </a:r>
          <a14:m xmlns:a14="http://schemas.microsoft.com/office/drawing/2010/main">
            <m:oMath xmlns:m="http://schemas.openxmlformats.org/officeDocument/2006/math">
              <m:r>
                <a:rPr lang="de-DE" sz="2400" i="1" kern="1200" smtClean="0">
                  <a:latin typeface="Cambria Math" panose="02040503050406030204" pitchFamily="18" charset="0"/>
                </a:rPr>
                <m:t>𝑝</m:t>
              </m:r>
              <m:d>
                <m:dPr>
                  <m:ctrlPr>
                    <a:rPr lang="de-DE" sz="2400" i="1" kern="1200" smtClean="0">
                      <a:latin typeface="Cambria Math" panose="02040503050406030204" pitchFamily="18" charset="0"/>
                    </a:rPr>
                  </m:ctrlPr>
                </m:dPr>
                <m:e>
                  <m:r>
                    <a:rPr lang="de-DE" sz="2400" b="0" i="1" kern="1200" smtClean="0">
                      <a:latin typeface="Cambria Math" panose="02040503050406030204" pitchFamily="18" charset="0"/>
                    </a:rPr>
                    <m:t>𝑦</m:t>
                  </m:r>
                  <m:r>
                    <a:rPr lang="de-DE" sz="2400" kern="1200">
                      <a:latin typeface="Cambria Math" panose="02040503050406030204" pitchFamily="18" charset="0"/>
                    </a:rPr>
                    <m:t>|</m:t>
                  </m:r>
                  <m:r>
                    <a:rPr lang="de-DE" sz="2400" b="0" i="1" kern="1200" smtClean="0">
                      <a:latin typeface="Cambria Math" panose="02040503050406030204" pitchFamily="18" charset="0"/>
                    </a:rPr>
                    <m:t>𝑥</m:t>
                  </m:r>
                  <m:r>
                    <a:rPr lang="de-DE" sz="2400" kern="1200">
                      <a:latin typeface="Cambria Math" panose="02040503050406030204" pitchFamily="18" charset="0"/>
                    </a:rPr>
                    <m:t>,</m:t>
                  </m:r>
                  <m:r>
                    <m:rPr>
                      <m:sty m:val="p"/>
                    </m:rPr>
                    <a:rPr lang="de-DE" sz="2400" kern="1200">
                      <a:latin typeface="Cambria Math" panose="02040503050406030204" pitchFamily="18" charset="0"/>
                    </a:rPr>
                    <m:t>D</m:t>
                  </m:r>
                </m:e>
              </m:d>
              <m:r>
                <a:rPr lang="de-DE" sz="2400" b="0" i="1" kern="1200">
                  <a:latin typeface="Cambria Math" panose="02040503050406030204" pitchFamily="18" charset="0"/>
                </a:rPr>
                <m:t>~ </m:t>
              </m:r>
              <m:r>
                <a:rPr lang="de-DE" sz="2400" b="0" i="1" kern="1200">
                  <a:latin typeface="Cambria Math" panose="02040503050406030204" pitchFamily="18" charset="0"/>
                </a:rPr>
                <m:t>𝒩</m:t>
              </m:r>
              <m:r>
                <a:rPr lang="de-DE" sz="2400" b="0" i="1" kern="1200">
                  <a:latin typeface="Cambria Math" panose="02040503050406030204" pitchFamily="18" charset="0"/>
                </a:rPr>
                <m:t>(</m:t>
              </m:r>
              <m:r>
                <a:rPr lang="de-DE" sz="2400" b="0" i="1" kern="1200">
                  <a:latin typeface="Cambria Math" panose="02040503050406030204" pitchFamily="18" charset="0"/>
                </a:rPr>
                <m:t>𝜇</m:t>
              </m:r>
              <m:r>
                <a:rPr lang="de-DE" sz="2400" b="0" i="1" kern="1200">
                  <a:latin typeface="Cambria Math" panose="02040503050406030204" pitchFamily="18" charset="0"/>
                </a:rPr>
                <m:t>, </m:t>
              </m:r>
              <m:r>
                <m:rPr>
                  <m:sty m:val="p"/>
                </m:rPr>
                <a:rPr lang="de-DE" sz="2400" b="0" i="0" kern="1200">
                  <a:latin typeface="Cambria Math" panose="02040503050406030204" pitchFamily="18" charset="0"/>
                </a:rPr>
                <m:t>Σ</m:t>
              </m:r>
              <m:r>
                <a:rPr lang="de-DE" sz="2400" b="0" i="0" kern="1200">
                  <a:latin typeface="Cambria Math" panose="02040503050406030204" pitchFamily="18" charset="0"/>
                </a:rPr>
                <m:t>)</m:t>
              </m:r>
            </m:oMath>
          </a14:m>
          <a:r>
            <a:rPr lang="en-US" sz="2400" kern="1200" dirty="0"/>
            <a:t>  </a:t>
          </a:r>
        </a:p>
      </dsp:txBody>
      <dsp:txXfrm>
        <a:off x="24778" y="2342219"/>
        <a:ext cx="2423647" cy="796442"/>
      </dsp:txXfrm>
    </dsp:sp>
    <dsp:sp modelId="{B0D50D0B-2C3E-4CFC-A3A4-8435E9C8E534}">
      <dsp:nvSpPr>
        <dsp:cNvPr id="0" name=""/>
        <dsp:cNvSpPr/>
      </dsp:nvSpPr>
      <dsp:spPr>
        <a:xfrm>
          <a:off x="2682126" y="0"/>
          <a:ext cx="2471469" cy="101154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What is a prediction here?</a:t>
          </a:r>
        </a:p>
      </dsp:txBody>
      <dsp:txXfrm>
        <a:off x="2711753" y="29627"/>
        <a:ext cx="2412215" cy="952287"/>
      </dsp:txXfrm>
    </dsp:sp>
    <dsp:sp modelId="{47DC59D5-FFDD-46B8-A5FE-AF8BEF7FCA12}">
      <dsp:nvSpPr>
        <dsp:cNvPr id="0" name=""/>
        <dsp:cNvSpPr/>
      </dsp:nvSpPr>
      <dsp:spPr>
        <a:xfrm rot="5418276">
          <a:off x="3885851" y="1037684"/>
          <a:ext cx="58025" cy="63765"/>
        </a:xfrm>
        <a:prstGeom prst="rightArrow">
          <a:avLst>
            <a:gd name="adj1" fmla="val 66700"/>
            <a:gd name="adj2" fmla="val 50000"/>
          </a:avLst>
        </a:prstGeom>
        <a:solidFill>
          <a:schemeClr val="accent5">
            <a:hueOff val="-1931012"/>
            <a:satOff val="-4977"/>
            <a:lumOff val="-33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D7DA74-D5C8-4A59-98A6-CC0B6378375E}">
      <dsp:nvSpPr>
        <dsp:cNvPr id="0" name=""/>
        <dsp:cNvSpPr/>
      </dsp:nvSpPr>
      <dsp:spPr>
        <a:xfrm>
          <a:off x="2676384" y="1127591"/>
          <a:ext cx="2471469" cy="916658"/>
        </a:xfrm>
        <a:prstGeom prst="roundRect">
          <a:avLst>
            <a:gd name="adj" fmla="val 10000"/>
          </a:avLst>
        </a:prstGeom>
        <a:solidFill>
          <a:schemeClr val="accent5">
            <a:tint val="40000"/>
            <a:alpha val="90000"/>
            <a:hueOff val="-1925647"/>
            <a:satOff val="-6523"/>
            <a:lumOff val="-837"/>
            <a:alphaOff val="0"/>
          </a:schemeClr>
        </a:solidFill>
        <a:ln w="12700" cap="flat" cmpd="sng" algn="ctr">
          <a:solidFill>
            <a:schemeClr val="accent5">
              <a:tint val="40000"/>
              <a:alpha val="90000"/>
              <a:hueOff val="-1925647"/>
              <a:satOff val="-6523"/>
              <a:lumOff val="-8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Sample drawn from </a:t>
          </a:r>
          <a14:m xmlns:a14="http://schemas.microsoft.com/office/drawing/2010/main">
            <m:oMath xmlns:m="http://schemas.openxmlformats.org/officeDocument/2006/math">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e>
              </m:d>
            </m:oMath>
          </a14:m>
          <a:r>
            <a:rPr lang="en-US" sz="2400" kern="1200" dirty="0"/>
            <a:t> </a:t>
          </a:r>
        </a:p>
      </dsp:txBody>
      <dsp:txXfrm>
        <a:off x="2703232" y="1154439"/>
        <a:ext cx="2417773" cy="862962"/>
      </dsp:txXfrm>
    </dsp:sp>
    <dsp:sp modelId="{1A60DF29-098E-4ADA-BE43-3DAB564ED37B}">
      <dsp:nvSpPr>
        <dsp:cNvPr id="0" name=""/>
        <dsp:cNvSpPr/>
      </dsp:nvSpPr>
      <dsp:spPr>
        <a:xfrm>
          <a:off x="5360313" y="0"/>
          <a:ext cx="2471469" cy="1011541"/>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get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𝒩</m:t>
              </m:r>
              <m:r>
                <a:rPr lang="de-DE" sz="2400" i="1" kern="1200">
                  <a:solidFill>
                    <a:schemeClr val="tx1"/>
                  </a:solidFill>
                  <a:latin typeface="Cambria Math" panose="02040503050406030204" pitchFamily="18" charset="0"/>
                </a:rPr>
                <m:t>(</m:t>
              </m:r>
              <m:r>
                <a:rPr lang="de-DE" sz="2400" i="1" kern="1200">
                  <a:solidFill>
                    <a:schemeClr val="tx1"/>
                  </a:solidFill>
                  <a:latin typeface="Cambria Math" panose="02040503050406030204" pitchFamily="18" charset="0"/>
                </a:rPr>
                <m:t>𝜇</m:t>
              </m:r>
              <m:r>
                <a:rPr lang="de-DE" sz="2400" i="1" kern="1200">
                  <a:solidFill>
                    <a:schemeClr val="tx1"/>
                  </a:solidFill>
                  <a:latin typeface="Cambria Math" panose="02040503050406030204" pitchFamily="18" charset="0"/>
                </a:rPr>
                <m:t>, </m:t>
              </m:r>
              <m:r>
                <m:rPr>
                  <m:sty m:val="p"/>
                </m:rPr>
                <a:rPr lang="de-DE" sz="2400" kern="1200">
                  <a:solidFill>
                    <a:schemeClr val="tx1"/>
                  </a:solidFill>
                  <a:latin typeface="Cambria Math" panose="02040503050406030204" pitchFamily="18" charset="0"/>
                </a:rPr>
                <m:t>Σ</m:t>
              </m:r>
              <m:r>
                <a:rPr lang="de-DE" sz="2400" kern="1200">
                  <a:solidFill>
                    <a:schemeClr val="tx1"/>
                  </a:solidFill>
                  <a:latin typeface="Cambria Math" panose="02040503050406030204" pitchFamily="18" charset="0"/>
                </a:rPr>
                <m:t>)</m:t>
              </m:r>
            </m:oMath>
          </a14:m>
          <a:r>
            <a:rPr lang="en-US" sz="2400" kern="1200" dirty="0">
              <a:solidFill>
                <a:schemeClr val="tx1"/>
              </a:solidFill>
            </a:rPr>
            <a:t>? </a:t>
          </a:r>
        </a:p>
      </dsp:txBody>
      <dsp:txXfrm>
        <a:off x="5389940" y="29627"/>
        <a:ext cx="2412215" cy="952287"/>
      </dsp:txXfrm>
    </dsp:sp>
    <dsp:sp modelId="{B31A6283-E206-4068-A505-28490CD7BD39}">
      <dsp:nvSpPr>
        <dsp:cNvPr id="0" name=""/>
        <dsp:cNvSpPr/>
      </dsp:nvSpPr>
      <dsp:spPr>
        <a:xfrm rot="5418276">
          <a:off x="6564037" y="1037684"/>
          <a:ext cx="58025" cy="63765"/>
        </a:xfrm>
        <a:prstGeom prst="rightArrow">
          <a:avLst>
            <a:gd name="adj1" fmla="val 66700"/>
            <a:gd name="adj2" fmla="val 50000"/>
          </a:avLst>
        </a:prstGeom>
        <a:solidFill>
          <a:schemeClr val="accent5">
            <a:hueOff val="-2896518"/>
            <a:satOff val="-7465"/>
            <a:lumOff val="-50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E7665E-794A-4DAF-92D4-CD876F91FF03}">
      <dsp:nvSpPr>
        <dsp:cNvPr id="0" name=""/>
        <dsp:cNvSpPr/>
      </dsp:nvSpPr>
      <dsp:spPr>
        <a:xfrm>
          <a:off x="5354570" y="1127591"/>
          <a:ext cx="2471469" cy="916658"/>
        </a:xfrm>
        <a:prstGeom prst="roundRect">
          <a:avLst>
            <a:gd name="adj" fmla="val 10000"/>
          </a:avLst>
        </a:prstGeom>
        <a:solidFill>
          <a:schemeClr val="accent5">
            <a:tint val="40000"/>
            <a:alpha val="90000"/>
            <a:hueOff val="-2888470"/>
            <a:satOff val="-9785"/>
            <a:lumOff val="-1255"/>
            <a:alphaOff val="0"/>
          </a:schemeClr>
        </a:solidFill>
        <a:ln w="12700" cap="flat" cmpd="sng" algn="ctr">
          <a:solidFill>
            <a:schemeClr val="accent5">
              <a:tint val="40000"/>
              <a:alpha val="90000"/>
              <a:hueOff val="-2888470"/>
              <a:satOff val="-9785"/>
              <a:lumOff val="-12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Learn with training data </a:t>
          </a:r>
          <a14:m xmlns:a14="http://schemas.microsoft.com/office/drawing/2010/main">
            <m:oMath xmlns:m="http://schemas.openxmlformats.org/officeDocument/2006/math">
              <m:r>
                <a:rPr lang="de-DE" sz="2400" i="1" kern="1200">
                  <a:latin typeface="Cambria Math" panose="02040503050406030204" pitchFamily="18" charset="0"/>
                </a:rPr>
                <m:t>𝑌</m:t>
              </m:r>
            </m:oMath>
          </a14:m>
          <a:r>
            <a:rPr lang="en-US" sz="2400" kern="1200" dirty="0"/>
            <a:t> </a:t>
          </a:r>
        </a:p>
      </dsp:txBody>
      <dsp:txXfrm>
        <a:off x="5381418" y="1154439"/>
        <a:ext cx="2417773" cy="862962"/>
      </dsp:txXfrm>
    </dsp:sp>
    <dsp:sp modelId="{BE9539B2-E702-4E2E-B900-50B5B178084B}">
      <dsp:nvSpPr>
        <dsp:cNvPr id="0" name=""/>
        <dsp:cNvSpPr/>
      </dsp:nvSpPr>
      <dsp:spPr>
        <a:xfrm rot="5355511">
          <a:off x="6498570" y="2143604"/>
          <a:ext cx="198731" cy="63765"/>
        </a:xfrm>
        <a:prstGeom prst="rightArrow">
          <a:avLst>
            <a:gd name="adj1" fmla="val 66700"/>
            <a:gd name="adj2" fmla="val 50000"/>
          </a:avLst>
        </a:prstGeom>
        <a:solidFill>
          <a:schemeClr val="accent5">
            <a:hueOff val="-3862025"/>
            <a:satOff val="-9954"/>
            <a:lumOff val="-67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46DEB-DE4E-4309-A73C-FD8CE061DD15}">
      <dsp:nvSpPr>
        <dsp:cNvPr id="0" name=""/>
        <dsp:cNvSpPr/>
      </dsp:nvSpPr>
      <dsp:spPr>
        <a:xfrm>
          <a:off x="5369378" y="2306725"/>
          <a:ext cx="2471469" cy="846793"/>
        </a:xfrm>
        <a:prstGeom prst="roundRect">
          <a:avLst>
            <a:gd name="adj" fmla="val 10000"/>
          </a:avLst>
        </a:prstGeom>
        <a:solidFill>
          <a:schemeClr val="accent5">
            <a:tint val="40000"/>
            <a:alpha val="90000"/>
            <a:hueOff val="-3851293"/>
            <a:satOff val="-13047"/>
            <a:lumOff val="-1673"/>
            <a:alphaOff val="0"/>
          </a:schemeClr>
        </a:solidFill>
        <a:ln w="12700" cap="flat" cmpd="sng" algn="ctr">
          <a:solidFill>
            <a:schemeClr val="accent5">
              <a:tint val="40000"/>
              <a:alpha val="90000"/>
              <a:hueOff val="-3851293"/>
              <a:satOff val="-13047"/>
              <a:lumOff val="-1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Predict value for test data </a:t>
          </a:r>
          <a14:m xmlns:a14="http://schemas.microsoft.com/office/drawing/2010/main">
            <m:oMath xmlns:m="http://schemas.openxmlformats.org/officeDocument/2006/math">
              <m:r>
                <a:rPr lang="de-DE" sz="2400" b="0" i="1" kern="1200">
                  <a:latin typeface="Cambria Math" panose="02040503050406030204" pitchFamily="18" charset="0"/>
                </a:rPr>
                <m:t>𝑋</m:t>
              </m:r>
            </m:oMath>
          </a14:m>
          <a:r>
            <a:rPr lang="en-US" sz="2400" kern="1200" dirty="0"/>
            <a:t> </a:t>
          </a:r>
        </a:p>
      </dsp:txBody>
      <dsp:txXfrm>
        <a:off x="5394180" y="2331527"/>
        <a:ext cx="2421865" cy="797189"/>
      </dsp:txXfrm>
    </dsp:sp>
    <dsp:sp modelId="{4C8E49A8-64DF-444C-A6AB-417E2A97B4F6}">
      <dsp:nvSpPr>
        <dsp:cNvPr id="0" name=""/>
        <dsp:cNvSpPr/>
      </dsp:nvSpPr>
      <dsp:spPr>
        <a:xfrm rot="5421855">
          <a:off x="6505532" y="3249592"/>
          <a:ext cx="192152" cy="63765"/>
        </a:xfrm>
        <a:prstGeom prst="rightArrow">
          <a:avLst>
            <a:gd name="adj1" fmla="val 66700"/>
            <a:gd name="adj2" fmla="val 50000"/>
          </a:avLst>
        </a:prstGeom>
        <a:solidFill>
          <a:schemeClr val="accent5">
            <a:hueOff val="-4827531"/>
            <a:satOff val="-12442"/>
            <a:lumOff val="-84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EF9282-2980-4205-91A5-026B4D6E8007}">
      <dsp:nvSpPr>
        <dsp:cNvPr id="0" name=""/>
        <dsp:cNvSpPr/>
      </dsp:nvSpPr>
      <dsp:spPr>
        <a:xfrm>
          <a:off x="5358025" y="3409431"/>
          <a:ext cx="2476803" cy="1374160"/>
        </a:xfrm>
        <a:prstGeom prst="roundRect">
          <a:avLst>
            <a:gd name="adj" fmla="val 10000"/>
          </a:avLst>
        </a:prstGeom>
        <a:solidFill>
          <a:schemeClr val="accent5">
            <a:tint val="40000"/>
            <a:alpha val="90000"/>
            <a:hueOff val="-4814116"/>
            <a:satOff val="-16309"/>
            <a:lumOff val="-2091"/>
            <a:alphaOff val="0"/>
          </a:schemeClr>
        </a:solidFill>
        <a:ln w="12700" cap="flat" cmpd="sng" algn="ctr">
          <a:solidFill>
            <a:schemeClr val="accent5">
              <a:tint val="40000"/>
              <a:alpha val="90000"/>
              <a:hueOff val="-4814116"/>
              <a:satOff val="-16309"/>
              <a:lumOff val="-20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Characteristic of </a:t>
          </a:r>
          <a14:m xmlns:a14="http://schemas.microsoft.com/office/drawing/2010/main">
            <m:oMath xmlns:m="http://schemas.openxmlformats.org/officeDocument/2006/math">
              <m:r>
                <a:rPr lang="de-DE" sz="2400" i="1" kern="1200">
                  <a:latin typeface="Cambria Math" panose="02040503050406030204" pitchFamily="18" charset="0"/>
                </a:rPr>
                <m:t>𝒩</m:t>
              </m:r>
              <m:r>
                <a:rPr lang="de-DE" sz="2400" i="1" kern="1200">
                  <a:latin typeface="Cambria Math" panose="02040503050406030204" pitchFamily="18" charset="0"/>
                </a:rPr>
                <m:t>(</m:t>
              </m:r>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r>
                <a:rPr lang="de-DE" sz="2400" kern="1200">
                  <a:latin typeface="Cambria Math" panose="02040503050406030204" pitchFamily="18" charset="0"/>
                </a:rPr>
                <m:t>)</m:t>
              </m:r>
            </m:oMath>
          </a14:m>
          <a:r>
            <a:rPr lang="en-US" sz="2400" kern="1200" dirty="0"/>
            <a:t> solely determined by </a:t>
          </a:r>
          <a14:m xmlns:a14="http://schemas.microsoft.com/office/drawing/2010/main">
            <m:oMath xmlns:m="http://schemas.openxmlformats.org/officeDocument/2006/math">
              <m:r>
                <m:rPr>
                  <m:sty m:val="p"/>
                </m:rPr>
                <a:rPr lang="de-DE" sz="2400" b="0" i="0" kern="1200">
                  <a:latin typeface="Cambria Math" panose="02040503050406030204" pitchFamily="18" charset="0"/>
                </a:rPr>
                <m:t>Σ</m:t>
              </m:r>
            </m:oMath>
          </a14:m>
          <a:r>
            <a:rPr lang="en-US" sz="2400" kern="1200" dirty="0"/>
            <a:t>  </a:t>
          </a:r>
        </a:p>
      </dsp:txBody>
      <dsp:txXfrm>
        <a:off x="5398273" y="3449679"/>
        <a:ext cx="2396307" cy="1293664"/>
      </dsp:txXfrm>
    </dsp:sp>
    <dsp:sp modelId="{594FE0A9-39FB-4D7F-A153-62F0062C5780}">
      <dsp:nvSpPr>
        <dsp:cNvPr id="0" name=""/>
        <dsp:cNvSpPr/>
      </dsp:nvSpPr>
      <dsp:spPr>
        <a:xfrm>
          <a:off x="8038499" y="0"/>
          <a:ext cx="2471469" cy="101154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𝜇</m:t>
              </m:r>
            </m:oMath>
          </a14:m>
          <a:r>
            <a:rPr lang="en-US" sz="2400" kern="1200" dirty="0">
              <a:solidFill>
                <a:schemeClr val="tx1"/>
              </a:solidFill>
            </a:rPr>
            <a:t> and </a:t>
          </a:r>
          <a14:m xmlns:a14="http://schemas.microsoft.com/office/drawing/2010/main">
            <m:oMath xmlns:m="http://schemas.openxmlformats.org/officeDocument/2006/math">
              <m:r>
                <m:rPr>
                  <m:sty m:val="p"/>
                </m:rPr>
                <a:rPr lang="de-DE" sz="2400" kern="1200">
                  <a:solidFill>
                    <a:schemeClr val="tx1"/>
                  </a:solidFill>
                  <a:latin typeface="Cambria Math" panose="02040503050406030204" pitchFamily="18" charset="0"/>
                </a:rPr>
                <m:t>Σ</m:t>
              </m:r>
            </m:oMath>
          </a14:m>
          <a:r>
            <a:rPr lang="en-US" sz="2400" kern="1200" dirty="0">
              <a:solidFill>
                <a:schemeClr val="tx1"/>
              </a:solidFill>
            </a:rPr>
            <a:t>?</a:t>
          </a:r>
        </a:p>
      </dsp:txBody>
      <dsp:txXfrm>
        <a:off x="8068126" y="29627"/>
        <a:ext cx="2412215" cy="952287"/>
      </dsp:txXfrm>
    </dsp:sp>
    <dsp:sp modelId="{A4E83C64-C870-4EEA-8CA7-DF18B0400F94}">
      <dsp:nvSpPr>
        <dsp:cNvPr id="0" name=""/>
        <dsp:cNvSpPr/>
      </dsp:nvSpPr>
      <dsp:spPr>
        <a:xfrm rot="5382082">
          <a:off x="9248297" y="1037407"/>
          <a:ext cx="57748" cy="63765"/>
        </a:xfrm>
        <a:prstGeom prst="rightArrow">
          <a:avLst>
            <a:gd name="adj1" fmla="val 66700"/>
            <a:gd name="adj2" fmla="val 50000"/>
          </a:avLst>
        </a:prstGeom>
        <a:solidFill>
          <a:schemeClr val="accent5">
            <a:hueOff val="-5793037"/>
            <a:satOff val="-14931"/>
            <a:lumOff val="-100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BA97F-0CB3-403E-82EB-C0241C7FDCDB}">
      <dsp:nvSpPr>
        <dsp:cNvPr id="0" name=""/>
        <dsp:cNvSpPr/>
      </dsp:nvSpPr>
      <dsp:spPr>
        <a:xfrm>
          <a:off x="8044130" y="1127038"/>
          <a:ext cx="2471469" cy="917999"/>
        </a:xfrm>
        <a:prstGeom prst="roundRect">
          <a:avLst>
            <a:gd name="adj" fmla="val 10000"/>
          </a:avLst>
        </a:prstGeom>
        <a:solidFill>
          <a:schemeClr val="accent5">
            <a:tint val="40000"/>
            <a:alpha val="90000"/>
            <a:hueOff val="-5776939"/>
            <a:satOff val="-19570"/>
            <a:lumOff val="-2510"/>
            <a:alphaOff val="0"/>
          </a:schemeClr>
        </a:solidFill>
        <a:ln w="12700" cap="flat" cmpd="sng" algn="ctr">
          <a:solidFill>
            <a:schemeClr val="accent5">
              <a:tint val="40000"/>
              <a:alpha val="90000"/>
              <a:hueOff val="-5776939"/>
              <a:satOff val="-19570"/>
              <a:lumOff val="-2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Set </a:t>
          </a:r>
          <a14:m xmlns:a14="http://schemas.microsoft.com/office/drawing/2010/main">
            <m:oMath xmlns:m="http://schemas.openxmlformats.org/officeDocument/2006/math">
              <m:r>
                <a:rPr lang="de-DE" sz="2400" b="0" i="1" kern="1200">
                  <a:latin typeface="Cambria Math" panose="02040503050406030204" pitchFamily="18" charset="0"/>
                </a:rPr>
                <m:t>𝜇</m:t>
              </m:r>
              <m:r>
                <a:rPr lang="de-DE" sz="2400" b="0" i="1" kern="1200">
                  <a:latin typeface="Cambria Math" panose="02040503050406030204" pitchFamily="18" charset="0"/>
                </a:rPr>
                <m:t>=0</m:t>
              </m:r>
            </m:oMath>
          </a14:m>
          <a:endParaRPr lang="en-US" sz="2400" kern="1200" dirty="0"/>
        </a:p>
      </dsp:txBody>
      <dsp:txXfrm>
        <a:off x="8071017" y="1153925"/>
        <a:ext cx="2417695" cy="864225"/>
      </dsp:txXfrm>
    </dsp:sp>
    <dsp:sp modelId="{E95CA2E7-7535-4C29-9E62-9F132A291863}">
      <dsp:nvSpPr>
        <dsp:cNvPr id="0" name=""/>
        <dsp:cNvSpPr/>
      </dsp:nvSpPr>
      <dsp:spPr>
        <a:xfrm rot="5400000">
          <a:off x="9195005" y="2129897"/>
          <a:ext cx="169720" cy="63765"/>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F68524-F144-44E1-A52E-E01F344B9531}">
      <dsp:nvSpPr>
        <dsp:cNvPr id="0" name=""/>
        <dsp:cNvSpPr/>
      </dsp:nvSpPr>
      <dsp:spPr>
        <a:xfrm>
          <a:off x="8044130" y="2278523"/>
          <a:ext cx="2471469" cy="2505068"/>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Simplifies conditioning to </a:t>
          </a:r>
          <a14:m xmlns:a14="http://schemas.microsoft.com/office/drawing/2010/main">
            <m:oMath xmlns:m="http://schemas.openxmlformats.org/officeDocument/2006/math">
              <m:r>
                <a:rPr lang="de-DE" sz="2400" b="0" i="1" kern="1200">
                  <a:latin typeface="Cambria Math" panose="02040503050406030204" pitchFamily="18" charset="0"/>
                </a:rPr>
                <m:t>𝑋</m:t>
              </m:r>
              <m:r>
                <a:rPr lang="de-DE" sz="2400" b="0" i="1" kern="1200">
                  <a:latin typeface="Cambria Math" panose="02040503050406030204" pitchFamily="18" charset="0"/>
                </a:rPr>
                <m:t>|</m:t>
              </m:r>
              <m:r>
                <m:rPr>
                  <m:sty m:val="p"/>
                </m:rPr>
                <a:rPr lang="de-DE" sz="2400" b="0" i="0" kern="1200" smtClean="0">
                  <a:latin typeface="Cambria Math" panose="02040503050406030204" pitchFamily="18" charset="0"/>
                </a:rPr>
                <m:t>Y</m:t>
              </m:r>
              <m:r>
                <a:rPr lang="de-DE" sz="2400" b="0" i="0" kern="1200">
                  <a:latin typeface="Cambria Math" panose="02040503050406030204" pitchFamily="18" charset="0"/>
                </a:rPr>
                <m:t> ~</m:t>
              </m:r>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b="0" i="1" kern="1200">
                      <a:latin typeface="Cambria Math" panose="02040503050406030204" pitchFamily="18" charset="0"/>
                    </a:rPr>
                    <m:t>0</m:t>
                  </m:r>
                  <m:r>
                    <a:rPr lang="de-DE" sz="2400" i="1" kern="1200">
                      <a:latin typeface="Cambria Math" panose="02040503050406030204" pitchFamily="18" charset="0"/>
                    </a:rPr>
                    <m:t>, </m:t>
                  </m:r>
                  <m:sSub>
                    <m:sSubPr>
                      <m:ctrlPr>
                        <a:rPr lang="de-DE" sz="2400" b="0" i="1" kern="1200" smtClean="0">
                          <a:latin typeface="Cambria Math" panose="02040503050406030204" pitchFamily="18" charset="0"/>
                        </a:rPr>
                      </m:ctrlPr>
                    </m:sSubPr>
                    <m:e>
                      <m:r>
                        <m:rPr>
                          <m:sty m:val="p"/>
                          <m:aln/>
                        </m:rPr>
                        <a:rPr lang="de-DE" sz="2400" b="0" i="0" kern="1200">
                          <a:latin typeface="Cambria Math" panose="02040503050406030204" pitchFamily="18" charset="0"/>
                        </a:rPr>
                        <m:t>Σ</m:t>
                      </m:r>
                    </m:e>
                    <m:sub>
                      <m:r>
                        <a:rPr lang="de-DE" sz="2400" b="0" i="1" kern="1200">
                          <a:latin typeface="Cambria Math" panose="02040503050406030204" pitchFamily="18" charset="0"/>
                        </a:rPr>
                        <m:t>𝑋</m:t>
                      </m:r>
                      <m:r>
                        <m:rPr>
                          <m:aln/>
                        </m:rPr>
                        <a:rPr lang="de-DE" sz="2400" b="0" i="1" kern="1200">
                          <a:latin typeface="Cambria Math" panose="02040503050406030204" pitchFamily="18" charset="0"/>
                        </a:rPr>
                        <m:t>𝑋</m:t>
                      </m:r>
                    </m:sub>
                  </m:sSub>
                  <m:r>
                    <a:rPr lang="de-DE" sz="2400" b="0" i="1" kern="1200" smtClean="0">
                      <a:latin typeface="Cambria Math" panose="02040503050406030204" pitchFamily="18" charset="0"/>
                    </a:rPr>
                    <m:t>−</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𝑌𝑋</m:t>
                      </m:r>
                    </m:sub>
                    <m:sup>
                      <m:r>
                        <a:rPr lang="de-DE" sz="2400" i="1" kern="1200">
                          <a:latin typeface="Cambria Math" panose="02040503050406030204" pitchFamily="18" charset="0"/>
                        </a:rPr>
                        <m:t>𝑇</m:t>
                      </m:r>
                    </m:sup>
                  </m:sSubSup>
                  <m:r>
                    <a:rPr lang="de-DE" sz="2400" i="1" kern="1200">
                      <a:latin typeface="Cambria Math" panose="02040503050406030204" pitchFamily="18" charset="0"/>
                    </a:rPr>
                    <m:t> </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𝑌𝑌</m:t>
                      </m:r>
                    </m:sub>
                    <m:sup>
                      <m:r>
                        <a:rPr lang="de-DE" sz="2400" i="1" kern="1200">
                          <a:latin typeface="Cambria Math" panose="02040503050406030204" pitchFamily="18" charset="0"/>
                        </a:rPr>
                        <m:t>−1</m:t>
                      </m:r>
                    </m:sup>
                  </m:sSubSup>
                  <m:r>
                    <a:rPr lang="de-DE" sz="2400" i="1" kern="1200">
                      <a:latin typeface="Cambria Math" panose="02040503050406030204" pitchFamily="18" charset="0"/>
                    </a:rPr>
                    <m:t> </m:t>
                  </m:r>
                  <m:sSub>
                    <m:sSubPr>
                      <m:ctrlPr>
                        <a:rPr lang="de-DE" sz="2400" i="1" kern="1200">
                          <a:latin typeface="Cambria Math" panose="02040503050406030204" pitchFamily="18" charset="0"/>
                        </a:rPr>
                      </m:ctrlPr>
                    </m:sSubPr>
                    <m:e>
                      <m:r>
                        <m:rPr>
                          <m:sty m:val="p"/>
                        </m:rPr>
                        <a:rPr lang="de-DE" sz="2400" kern="1200">
                          <a:latin typeface="Cambria Math" panose="02040503050406030204" pitchFamily="18" charset="0"/>
                        </a:rPr>
                        <m:t>Σ</m:t>
                      </m:r>
                    </m:e>
                    <m:sub>
                      <m:r>
                        <m:rPr>
                          <m:sty m:val="p"/>
                        </m:rPr>
                        <a:rPr lang="de-DE" sz="2400" b="0" i="0" kern="1200">
                          <a:latin typeface="Cambria Math" panose="02040503050406030204" pitchFamily="18" charset="0"/>
                        </a:rPr>
                        <m:t>YX</m:t>
                      </m:r>
                    </m:sub>
                  </m:sSub>
                </m:e>
              </m:d>
            </m:oMath>
          </a14:m>
          <a:endParaRPr lang="en-US" sz="2400" kern="1200" dirty="0"/>
        </a:p>
      </dsp:txBody>
      <dsp:txXfrm>
        <a:off x="8116517" y="2350910"/>
        <a:ext cx="2326695" cy="2360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9394-152F-4C80-A324-204426B9BC38}">
      <dsp:nvSpPr>
        <dsp:cNvPr id="0" name=""/>
        <dsp:cNvSpPr/>
      </dsp:nvSpPr>
      <dsp:spPr>
        <a:xfrm>
          <a:off x="1" y="0"/>
          <a:ext cx="3345936" cy="8861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Last result</a:t>
          </a:r>
        </a:p>
      </dsp:txBody>
      <dsp:txXfrm>
        <a:off x="25957" y="25956"/>
        <a:ext cx="3294024" cy="834281"/>
      </dsp:txXfrm>
    </dsp:sp>
    <dsp:sp modelId="{093E7D64-D44F-40DF-BA42-37CB6E7C67E1}">
      <dsp:nvSpPr>
        <dsp:cNvPr id="0" name=""/>
        <dsp:cNvSpPr/>
      </dsp:nvSpPr>
      <dsp:spPr>
        <a:xfrm rot="5401949">
          <a:off x="1585468" y="1023193"/>
          <a:ext cx="174303" cy="74606"/>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5FDE62-2531-4E9C-AB12-B2AD6AD4C421}">
      <dsp:nvSpPr>
        <dsp:cNvPr id="0" name=""/>
        <dsp:cNvSpPr/>
      </dsp:nvSpPr>
      <dsp:spPr>
        <a:xfrm>
          <a:off x="1" y="1234800"/>
          <a:ext cx="3344401" cy="1123201"/>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de-DE" sz="2400" i="1" kern="1200" smtClean="0">
                    <a:solidFill>
                      <a:schemeClr val="tx1"/>
                    </a:solidFill>
                    <a:latin typeface="Cambria Math" panose="02040503050406030204" pitchFamily="18" charset="0"/>
                  </a:rPr>
                  <m:t>𝒩</m:t>
                </m:r>
                <m:d>
                  <m:dPr>
                    <m:ctrlPr>
                      <a:rPr lang="de-DE" sz="2400" i="1" kern="1200">
                        <a:solidFill>
                          <a:schemeClr val="tx1"/>
                        </a:solidFill>
                        <a:latin typeface="Cambria Math" panose="02040503050406030204" pitchFamily="18" charset="0"/>
                      </a:rPr>
                    </m:ctrlPr>
                  </m:dPr>
                  <m:e>
                    <m:r>
                      <a:rPr lang="de-DE" sz="2400" b="0" i="1" kern="1200">
                        <a:solidFill>
                          <a:schemeClr val="tx1"/>
                        </a:solidFill>
                        <a:latin typeface="Cambria Math" panose="02040503050406030204" pitchFamily="18" charset="0"/>
                      </a:rPr>
                      <m:t>0</m:t>
                    </m:r>
                    <m:r>
                      <a:rPr lang="de-DE" sz="2400" i="1" kern="1200">
                        <a:solidFill>
                          <a:schemeClr val="tx1"/>
                        </a:solidFill>
                        <a:latin typeface="Cambria Math" panose="02040503050406030204" pitchFamily="18" charset="0"/>
                      </a:rPr>
                      <m:t>, </m:t>
                    </m:r>
                    <m:sSub>
                      <m:sSubPr>
                        <m:ctrlPr>
                          <a:rPr lang="de-DE" sz="2400" b="0" i="1" kern="1200">
                            <a:solidFill>
                              <a:schemeClr val="tx1"/>
                            </a:solidFill>
                            <a:latin typeface="Cambria Math" panose="02040503050406030204" pitchFamily="18" charset="0"/>
                          </a:rPr>
                        </m:ctrlPr>
                      </m:sSubPr>
                      <m:e>
                        <m:r>
                          <m:rPr>
                            <m:sty m:val="p"/>
                            <m:aln/>
                          </m:rPr>
                          <a:rPr lang="de-DE" sz="2400" b="0" i="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𝑋</m:t>
                        </m:r>
                        <m:r>
                          <m:rPr>
                            <m:aln/>
                          </m:rPr>
                          <a:rPr lang="de-DE" sz="2400" b="0" i="1" kern="1200">
                            <a:solidFill>
                              <a:schemeClr val="tx1"/>
                            </a:solidFill>
                            <a:latin typeface="Cambria Math" panose="02040503050406030204" pitchFamily="18" charset="0"/>
                          </a:rPr>
                          <m:t>𝑋</m:t>
                        </m:r>
                      </m:sub>
                    </m:sSub>
                    <m:r>
                      <a:rPr lang="de-DE" sz="2400" b="0" i="1" kern="1200" smtClean="0">
                        <a:solidFill>
                          <a:schemeClr val="tx1"/>
                        </a:solidFill>
                        <a:latin typeface="Cambria Math" panose="02040503050406030204" pitchFamily="18" charset="0"/>
                      </a:rPr>
                      <m:t>−</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𝑌𝑋</m:t>
                        </m:r>
                      </m:sub>
                      <m:sup>
                        <m:r>
                          <a:rPr lang="de-DE" sz="2400" i="1" kern="1200">
                            <a:solidFill>
                              <a:schemeClr val="tx1"/>
                            </a:solidFill>
                            <a:latin typeface="Cambria Math" panose="02040503050406030204" pitchFamily="18" charset="0"/>
                          </a:rPr>
                          <m:t>𝑇</m:t>
                        </m:r>
                      </m:sup>
                    </m:sSubSup>
                    <m:r>
                      <a:rPr lang="de-DE" sz="2400" i="1" kern="1200">
                        <a:solidFill>
                          <a:schemeClr val="tx1"/>
                        </a:solidFill>
                        <a:latin typeface="Cambria Math" panose="02040503050406030204" pitchFamily="18" charset="0"/>
                      </a:rPr>
                      <m:t> </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𝑌𝑌</m:t>
                        </m:r>
                      </m:sub>
                      <m:sup>
                        <m:r>
                          <a:rPr lang="de-DE" sz="2400" i="1" kern="1200">
                            <a:solidFill>
                              <a:schemeClr val="tx1"/>
                            </a:solidFill>
                            <a:latin typeface="Cambria Math" panose="02040503050406030204" pitchFamily="18" charset="0"/>
                          </a:rPr>
                          <m:t>−1</m:t>
                        </m:r>
                      </m:sup>
                    </m:sSubSup>
                    <m:r>
                      <a:rPr lang="de-DE" sz="2400" i="1" kern="1200">
                        <a:solidFill>
                          <a:schemeClr val="tx1"/>
                        </a:solidFill>
                        <a:latin typeface="Cambria Math" panose="02040503050406030204" pitchFamily="18" charset="0"/>
                      </a:rPr>
                      <m:t> </m:t>
                    </m:r>
                    <m:sSub>
                      <m:sSubPr>
                        <m:ctrlPr>
                          <a:rPr lang="de-DE" sz="2400" i="1" kern="1200">
                            <a:solidFill>
                              <a:schemeClr val="tx1"/>
                            </a:solidFill>
                            <a:latin typeface="Cambria Math" panose="02040503050406030204" pitchFamily="18" charset="0"/>
                          </a:rPr>
                        </m:ctrlPr>
                      </m:sSubPr>
                      <m:e>
                        <m:r>
                          <m:rPr>
                            <m:sty m:val="p"/>
                          </m:rPr>
                          <a:rPr lang="de-DE" sz="2400" kern="1200">
                            <a:solidFill>
                              <a:schemeClr val="tx1"/>
                            </a:solidFill>
                            <a:latin typeface="Cambria Math" panose="02040503050406030204" pitchFamily="18" charset="0"/>
                          </a:rPr>
                          <m:t>Σ</m:t>
                        </m:r>
                      </m:e>
                      <m:sub>
                        <m:r>
                          <m:rPr>
                            <m:sty m:val="p"/>
                          </m:rPr>
                          <a:rPr lang="de-DE" sz="2400" b="0" i="0" kern="1200">
                            <a:solidFill>
                              <a:schemeClr val="tx1"/>
                            </a:solidFill>
                            <a:latin typeface="Cambria Math" panose="02040503050406030204" pitchFamily="18" charset="0"/>
                          </a:rPr>
                          <m:t>YX</m:t>
                        </m:r>
                      </m:sub>
                    </m:sSub>
                  </m:e>
                </m:d>
              </m:oMath>
            </m:oMathPara>
          </a14:m>
          <a:endParaRPr lang="en-US" sz="2400" kern="1200" dirty="0"/>
        </a:p>
      </dsp:txBody>
      <dsp:txXfrm>
        <a:off x="32898" y="1267697"/>
        <a:ext cx="3278607" cy="1057407"/>
      </dsp:txXfrm>
    </dsp:sp>
    <dsp:sp modelId="{48CC8503-96B3-42EC-AE0A-951EB7A8B646}">
      <dsp:nvSpPr>
        <dsp:cNvPr id="0" name=""/>
        <dsp:cNvSpPr/>
      </dsp:nvSpPr>
      <dsp:spPr>
        <a:xfrm>
          <a:off x="3580892" y="0"/>
          <a:ext cx="3345936" cy="8861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the </a:t>
          </a:r>
          <a14:m xmlns:a14="http://schemas.microsoft.com/office/drawing/2010/main">
            <m:oMath xmlns:m="http://schemas.openxmlformats.org/officeDocument/2006/math">
              <m:r>
                <m:rPr>
                  <m:sty m:val="p"/>
                </m:rPr>
                <a:rPr lang="de-DE" sz="2400" b="0" i="0" kern="1200" smtClean="0">
                  <a:solidFill>
                    <a:schemeClr val="tx1"/>
                  </a:solidFill>
                  <a:latin typeface="Cambria Math" panose="02040503050406030204" pitchFamily="18" charset="0"/>
                </a:rPr>
                <m:t>Σ</m:t>
              </m:r>
            </m:oMath>
          </a14:m>
          <a:r>
            <a:rPr lang="en-US" sz="2400" kern="1200" dirty="0">
              <a:solidFill>
                <a:schemeClr val="tx1"/>
              </a:solidFill>
            </a:rPr>
            <a:t>’s? </a:t>
          </a:r>
        </a:p>
      </dsp:txBody>
      <dsp:txXfrm>
        <a:off x="3606848" y="25956"/>
        <a:ext cx="3294024" cy="834281"/>
      </dsp:txXfrm>
    </dsp:sp>
    <dsp:sp modelId="{E61345AF-7AFF-496E-B7F9-9F6A9DB55260}">
      <dsp:nvSpPr>
        <dsp:cNvPr id="0" name=""/>
        <dsp:cNvSpPr/>
      </dsp:nvSpPr>
      <dsp:spPr>
        <a:xfrm rot="5379969">
          <a:off x="5136994" y="1022529"/>
          <a:ext cx="240919" cy="74606"/>
        </a:xfrm>
        <a:prstGeom prst="rightArrow">
          <a:avLst>
            <a:gd name="adj1" fmla="val 667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BA071-88E1-4148-BD80-7FB368E52291}">
      <dsp:nvSpPr>
        <dsp:cNvPr id="0" name=""/>
        <dsp:cNvSpPr/>
      </dsp:nvSpPr>
      <dsp:spPr>
        <a:xfrm>
          <a:off x="3588770" y="1233471"/>
          <a:ext cx="3345936" cy="1123491"/>
        </a:xfrm>
        <a:prstGeom prst="roundRect">
          <a:avLst>
            <a:gd name="adj" fmla="val 10000"/>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m:rPr>
                  <m:sty m:val="p"/>
                </m:rPr>
                <a:rPr lang="de-DE" sz="2400" b="0" i="0" kern="1200" smtClean="0">
                  <a:latin typeface="Cambria Math" panose="02040503050406030204" pitchFamily="18" charset="0"/>
                </a:rPr>
                <m:t>Σ</m:t>
              </m:r>
              <m:r>
                <a:rPr lang="de-DE" sz="2400" b="0" i="1" kern="1200">
                  <a:latin typeface="Cambria Math" panose="02040503050406030204" pitchFamily="18" charset="0"/>
                </a:rPr>
                <m:t>=</m:t>
              </m:r>
              <m:r>
                <a:rPr lang="de-DE" sz="2400" b="0" i="1" kern="1200">
                  <a:latin typeface="Cambria Math" panose="02040503050406030204" pitchFamily="18" charset="0"/>
                </a:rPr>
                <m:t>𝐶𝑜𝑣</m:t>
              </m:r>
              <m:d>
                <m:dPr>
                  <m:ctrlPr>
                    <a:rPr lang="de-DE" sz="2400" b="0" i="1" kern="1200">
                      <a:latin typeface="Cambria Math" panose="02040503050406030204" pitchFamily="18" charset="0"/>
                    </a:rPr>
                  </m:ctrlPr>
                </m:dPr>
                <m:e>
                  <m:r>
                    <a:rPr lang="de-DE" sz="2400" b="0" i="1" kern="1200" smtClean="0">
                      <a:latin typeface="Cambria Math" panose="02040503050406030204" pitchFamily="18" charset="0"/>
                    </a:rPr>
                    <m:t>𝑋</m:t>
                  </m:r>
                  <m:r>
                    <a:rPr lang="de-DE" sz="2400" b="0" i="1" kern="1200">
                      <a:latin typeface="Cambria Math" panose="02040503050406030204" pitchFamily="18" charset="0"/>
                    </a:rPr>
                    <m:t>,</m:t>
                  </m:r>
                  <m:sSup>
                    <m:sSupPr>
                      <m:ctrlPr>
                        <a:rPr lang="de-DE" sz="2400" b="0" i="1" kern="1200" smtClean="0">
                          <a:latin typeface="Cambria Math" panose="02040503050406030204" pitchFamily="18" charset="0"/>
                        </a:rPr>
                      </m:ctrlPr>
                    </m:sSupPr>
                    <m:e>
                      <m:r>
                        <a:rPr lang="de-DE" sz="2400" b="0" i="1" kern="1200" smtClean="0">
                          <a:latin typeface="Cambria Math" panose="02040503050406030204" pitchFamily="18" charset="0"/>
                        </a:rPr>
                        <m:t>𝑋</m:t>
                      </m:r>
                    </m:e>
                    <m:sup>
                      <m:r>
                        <a:rPr lang="de-DE" sz="2400" b="0" i="1" kern="1200" smtClean="0">
                          <a:latin typeface="Cambria Math" panose="02040503050406030204" pitchFamily="18" charset="0"/>
                        </a:rPr>
                        <m:t>′</m:t>
                      </m:r>
                    </m:sup>
                  </m:sSup>
                </m:e>
              </m:d>
            </m:oMath>
          </a14:m>
          <a:r>
            <a:rPr lang="en-US" sz="2400" kern="1200" dirty="0"/>
            <a:t> with </a:t>
          </a:r>
          <a14:m xmlns:a14="http://schemas.microsoft.com/office/drawing/2010/main">
            <m:oMath xmlns:m="http://schemas.openxmlformats.org/officeDocument/2006/math">
              <m:r>
                <a:rPr lang="de-DE" sz="2400" i="1" kern="1200">
                  <a:latin typeface="Cambria Math" panose="02040503050406030204" pitchFamily="18" charset="0"/>
                </a:rPr>
                <m:t>𝐶𝑜𝑣</m:t>
              </m:r>
              <m:d>
                <m:dPr>
                  <m:ctrlPr>
                    <a:rPr lang="de-DE" sz="2400" i="1" kern="1200">
                      <a:latin typeface="Cambria Math" panose="02040503050406030204" pitchFamily="18" charset="0"/>
                    </a:rPr>
                  </m:ctrlPr>
                </m:dPr>
                <m:e>
                  <m:r>
                    <a:rPr lang="de-DE" sz="2400" b="0" i="1" kern="1200">
                      <a:latin typeface="Cambria Math" panose="02040503050406030204" pitchFamily="18" charset="0"/>
                    </a:rPr>
                    <m:t>𝑋</m:t>
                  </m:r>
                  <m:r>
                    <a:rPr lang="de-DE" sz="2400" i="1" kern="1200">
                      <a:latin typeface="Cambria Math" panose="02040503050406030204" pitchFamily="18" charset="0"/>
                    </a:rPr>
                    <m:t>,</m:t>
                  </m:r>
                  <m:sSup>
                    <m:sSupPr>
                      <m:ctrlPr>
                        <a:rPr lang="de-DE" sz="2400" i="1" kern="1200">
                          <a:latin typeface="Cambria Math" panose="02040503050406030204" pitchFamily="18" charset="0"/>
                        </a:rPr>
                      </m:ctrlPr>
                    </m:sSupPr>
                    <m:e>
                      <m:r>
                        <a:rPr lang="de-DE" sz="2400" b="0" i="1" kern="1200">
                          <a:latin typeface="Cambria Math" panose="02040503050406030204" pitchFamily="18" charset="0"/>
                        </a:rPr>
                        <m:t>𝑋</m:t>
                      </m:r>
                    </m:e>
                    <m:sup>
                      <m:r>
                        <a:rPr lang="de-DE" sz="2400" i="1" kern="1200">
                          <a:latin typeface="Cambria Math" panose="02040503050406030204" pitchFamily="18" charset="0"/>
                        </a:rPr>
                        <m:t>′</m:t>
                      </m:r>
                    </m:sup>
                  </m:sSup>
                </m:e>
              </m:d>
              <m:r>
                <a:rPr lang="de-DE" sz="2400" b="0" i="1" kern="1200" smtClean="0">
                  <a:latin typeface="Cambria Math" panose="02040503050406030204" pitchFamily="18" charset="0"/>
                </a:rPr>
                <m:t>=</m:t>
              </m:r>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endParaRPr lang="en-US" sz="2400" kern="1200" dirty="0"/>
        </a:p>
      </dsp:txBody>
      <dsp:txXfrm>
        <a:off x="3621676" y="1266377"/>
        <a:ext cx="3280124" cy="1057679"/>
      </dsp:txXfrm>
    </dsp:sp>
    <dsp:sp modelId="{991765C5-D15E-432D-98B6-767E9FACE458}">
      <dsp:nvSpPr>
        <dsp:cNvPr id="0" name=""/>
        <dsp:cNvSpPr/>
      </dsp:nvSpPr>
      <dsp:spPr>
        <a:xfrm rot="5411212">
          <a:off x="5098281" y="2473093"/>
          <a:ext cx="322250" cy="74606"/>
        </a:xfrm>
        <a:prstGeom prst="rightArrow">
          <a:avLst>
            <a:gd name="adj1" fmla="val 667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DA716-C0FF-48EE-9F0E-638C7847895C}">
      <dsp:nvSpPr>
        <dsp:cNvPr id="0" name=""/>
        <dsp:cNvSpPr/>
      </dsp:nvSpPr>
      <dsp:spPr>
        <a:xfrm>
          <a:off x="3584831" y="2663830"/>
          <a:ext cx="3345936" cy="678459"/>
        </a:xfrm>
        <a:prstGeom prst="roundRect">
          <a:avLst>
            <a:gd name="adj" fmla="val 10000"/>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Evaluate </a:t>
          </a:r>
          <a14:m xmlns:a14="http://schemas.microsoft.com/office/drawing/2010/main">
            <m:oMath xmlns:m="http://schemas.openxmlformats.org/officeDocument/2006/math">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pairwise </a:t>
          </a:r>
        </a:p>
      </dsp:txBody>
      <dsp:txXfrm>
        <a:off x="3604702" y="2683701"/>
        <a:ext cx="3306194" cy="638717"/>
      </dsp:txXfrm>
    </dsp:sp>
    <dsp:sp modelId="{124443FF-1998-4518-B686-A3A2D601FC94}">
      <dsp:nvSpPr>
        <dsp:cNvPr id="0" name=""/>
        <dsp:cNvSpPr/>
      </dsp:nvSpPr>
      <dsp:spPr>
        <a:xfrm rot="5400000">
          <a:off x="5109423" y="3449231"/>
          <a:ext cx="296752" cy="74606"/>
        </a:xfrm>
        <a:prstGeom prst="rightArrow">
          <a:avLst>
            <a:gd name="adj1" fmla="val 667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034D1-4D08-4B55-BAD1-D5DCDD5CD2B5}">
      <dsp:nvSpPr>
        <dsp:cNvPr id="0" name=""/>
        <dsp:cNvSpPr/>
      </dsp:nvSpPr>
      <dsp:spPr>
        <a:xfrm>
          <a:off x="3584831" y="3630779"/>
          <a:ext cx="3345936" cy="1127286"/>
        </a:xfrm>
        <a:prstGeom prst="roundRect">
          <a:avLst>
            <a:gd name="adj" fmla="val 10000"/>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Covariance function </a:t>
          </a:r>
          <a14:m xmlns:a14="http://schemas.microsoft.com/office/drawing/2010/main">
            <m:oMath xmlns:m="http://schemas.openxmlformats.org/officeDocument/2006/math">
              <m:r>
                <a:rPr lang="de-DE" sz="2400" b="0" i="1" kern="1200" smtClean="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also called kernel </a:t>
          </a:r>
        </a:p>
      </dsp:txBody>
      <dsp:txXfrm>
        <a:off x="3617848" y="3663796"/>
        <a:ext cx="3279902" cy="1061252"/>
      </dsp:txXfrm>
    </dsp:sp>
    <dsp:sp modelId="{5248514B-20D2-4BB5-AEB4-25AB5614DC29}">
      <dsp:nvSpPr>
        <dsp:cNvPr id="0" name=""/>
        <dsp:cNvSpPr/>
      </dsp:nvSpPr>
      <dsp:spPr>
        <a:xfrm>
          <a:off x="7165568" y="0"/>
          <a:ext cx="3345936" cy="8861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Can choose any kernel that is</a:t>
          </a:r>
        </a:p>
      </dsp:txBody>
      <dsp:txXfrm>
        <a:off x="7191524" y="25956"/>
        <a:ext cx="3294024" cy="834281"/>
      </dsp:txXfrm>
    </dsp:sp>
    <dsp:sp modelId="{ECEC7C42-5FCB-43F9-BB00-531EA9D6A429}">
      <dsp:nvSpPr>
        <dsp:cNvPr id="0" name=""/>
        <dsp:cNvSpPr/>
      </dsp:nvSpPr>
      <dsp:spPr>
        <a:xfrm rot="5392370">
          <a:off x="8719447" y="1022529"/>
          <a:ext cx="240916" cy="74606"/>
        </a:xfrm>
        <a:prstGeom prst="rightArrow">
          <a:avLst>
            <a:gd name="adj1" fmla="val 667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80CDC7-63FE-46E4-97EB-B788149EECC7}">
      <dsp:nvSpPr>
        <dsp:cNvPr id="0" name=""/>
        <dsp:cNvSpPr/>
      </dsp:nvSpPr>
      <dsp:spPr>
        <a:xfrm>
          <a:off x="7169663" y="1233471"/>
          <a:ext cx="3345936" cy="2108817"/>
        </a:xfrm>
        <a:prstGeom prst="roundRect">
          <a:avLst>
            <a:gd name="adj" fmla="val 10000"/>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Positive semidefinite</a:t>
          </a:r>
        </a:p>
        <a:p>
          <a:pPr marL="0" lvl="0" indent="0" algn="ctr" defTabSz="1066800">
            <a:lnSpc>
              <a:spcPct val="90000"/>
            </a:lnSpc>
            <a:spcBef>
              <a:spcPct val="0"/>
            </a:spcBef>
            <a:spcAft>
              <a:spcPct val="35000"/>
            </a:spcAft>
            <a:buNone/>
          </a:pPr>
          <a:r>
            <a:rPr lang="en-US" sz="2400" kern="1200" dirty="0"/>
            <a:t>+ </a:t>
          </a:r>
        </a:p>
        <a:p>
          <a:pPr marL="0" lvl="0" indent="0" algn="ctr" defTabSz="1066800">
            <a:lnSpc>
              <a:spcPct val="90000"/>
            </a:lnSpc>
            <a:spcBef>
              <a:spcPct val="0"/>
            </a:spcBef>
            <a:spcAft>
              <a:spcPct val="35000"/>
            </a:spcAft>
            <a:buNone/>
          </a:pPr>
          <a:r>
            <a:rPr lang="en-US" sz="2400" kern="1200" dirty="0"/>
            <a:t>Symmetric</a:t>
          </a:r>
        </a:p>
      </dsp:txBody>
      <dsp:txXfrm>
        <a:off x="7231428" y="1295236"/>
        <a:ext cx="3222406" cy="1985287"/>
      </dsp:txXfrm>
    </dsp:sp>
    <dsp:sp modelId="{3A882210-17BB-4A3E-8633-51A8D7B70BA1}">
      <dsp:nvSpPr>
        <dsp:cNvPr id="0" name=""/>
        <dsp:cNvSpPr/>
      </dsp:nvSpPr>
      <dsp:spPr>
        <a:xfrm rot="5400004">
          <a:off x="8694254" y="3449231"/>
          <a:ext cx="296752" cy="74606"/>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C6495B-1E78-4AE4-9130-18B090C6B6E7}">
      <dsp:nvSpPr>
        <dsp:cNvPr id="0" name=""/>
        <dsp:cNvSpPr/>
      </dsp:nvSpPr>
      <dsp:spPr>
        <a:xfrm>
          <a:off x="7169661" y="3630779"/>
          <a:ext cx="3345936" cy="1127286"/>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Combinations possible</a:t>
          </a:r>
        </a:p>
      </dsp:txBody>
      <dsp:txXfrm>
        <a:off x="7202678" y="3663796"/>
        <a:ext cx="3279902" cy="10612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36A0CE-ED7E-E35A-1EC7-6D5CBD87E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20A3D4-E9C8-7EBB-2B64-A5B5BB3280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3E35-658E-4F15-8BA1-4FAC4F68E103}" type="datetimeFigureOut">
              <a:rPr lang="en-US" smtClean="0"/>
              <a:t>2/5/2024</a:t>
            </a:fld>
            <a:endParaRPr lang="en-US"/>
          </a:p>
        </p:txBody>
      </p:sp>
      <p:sp>
        <p:nvSpPr>
          <p:cNvPr id="4" name="Footer Placeholder 3">
            <a:extLst>
              <a:ext uri="{FF2B5EF4-FFF2-40B4-BE49-F238E27FC236}">
                <a16:creationId xmlns:a16="http://schemas.microsoft.com/office/drawing/2014/main" id="{226331EF-7C96-520C-3F72-0558C7019F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6ABFBF-96B5-B05F-26D7-02272971C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86EF1-A75B-4A7C-9A7F-5E767EF78BBE}" type="slidenum">
              <a:rPr lang="en-US" smtClean="0"/>
              <a:t>‹#›</a:t>
            </a:fld>
            <a:endParaRPr lang="en-US"/>
          </a:p>
        </p:txBody>
      </p:sp>
    </p:spTree>
    <p:extLst>
      <p:ext uri="{BB962C8B-B14F-4D97-AF65-F5344CB8AC3E}">
        <p14:creationId xmlns:p14="http://schemas.microsoft.com/office/powerpoint/2010/main" val="3735847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FCEAB-DDA5-4ABF-8380-ACA806E1F533}"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02356-D99B-483A-94D6-EC27E896F7C3}" type="slidenum">
              <a:rPr lang="en-US" smtClean="0"/>
              <a:t>‹#›</a:t>
            </a:fld>
            <a:endParaRPr lang="en-US"/>
          </a:p>
        </p:txBody>
      </p:sp>
    </p:spTree>
    <p:extLst>
      <p:ext uri="{BB962C8B-B14F-4D97-AF65-F5344CB8AC3E}">
        <p14:creationId xmlns:p14="http://schemas.microsoft.com/office/powerpoint/2010/main" val="8036486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 to make predictions about the distribution underlying the Data</a:t>
                </a:r>
              </a:p>
              <a:p>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a:t>
            </a:fld>
            <a:endParaRPr lang="en-US"/>
          </a:p>
        </p:txBody>
      </p:sp>
    </p:spTree>
    <p:extLst>
      <p:ext uri="{BB962C8B-B14F-4D97-AF65-F5344CB8AC3E}">
        <p14:creationId xmlns:p14="http://schemas.microsoft.com/office/powerpoint/2010/main" val="29268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r>
                      <a:rPr lang="de-DE" b="0" i="1" smtClean="0">
                        <a:latin typeface="Cambria Math" panose="02040503050406030204" pitchFamily="18" charset="0"/>
                      </a:rPr>
                      <m:t>=0=</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de-DE" b="0" i="0" smtClean="0">
                        <a:latin typeface="Cambria Math" panose="02040503050406030204" pitchFamily="18" charset="0"/>
                      </a:rPr>
                      <m:t>Σ</m:t>
                    </m:r>
                  </m:oMath>
                </a14:m>
                <a:r>
                  <a:rPr lang="en-US" dirty="0"/>
                  <a:t> independent from Conditioned Variable</a:t>
                </a:r>
                <a:r>
                  <a:rPr lang="en-US" baseline="0" dirty="0"/>
                  <a:t> -&gt; </a:t>
                </a:r>
                <a14:m>
                  <m:oMath xmlns:m="http://schemas.openxmlformats.org/officeDocument/2006/math">
                    <m:r>
                      <a:rPr lang="de-DE" b="0" i="1" baseline="0" smtClean="0">
                        <a:latin typeface="Cambria Math" panose="02040503050406030204" pitchFamily="18" charset="0"/>
                      </a:rPr>
                      <m:t>𝜇</m:t>
                    </m:r>
                  </m:oMath>
                </a14:m>
                <a:r>
                  <a:rPr lang="en-US" dirty="0"/>
                  <a:t> dependent</a:t>
                </a:r>
                <a:r>
                  <a:rPr lang="en-US" baseline="0" dirty="0"/>
                  <a:t> on </a:t>
                </a:r>
                <a:r>
                  <a:rPr lang="en-US" baseline="0"/>
                  <a:t>conditioned variable!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Cornerstone of GP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vice versa) conditioning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Cornerstone of GP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r>
                  <a:rPr lang="de-DE" b="0" i="0">
                    <a:latin typeface="Cambria Math" panose="02040503050406030204" pitchFamily="18" charset="0"/>
                  </a:rPr>
                  <a:t>𝜇_𝑌=0</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11</a:t>
            </a:fld>
            <a:endParaRPr lang="en-US"/>
          </a:p>
        </p:txBody>
      </p:sp>
    </p:spTree>
    <p:extLst>
      <p:ext uri="{BB962C8B-B14F-4D97-AF65-F5344CB8AC3E}">
        <p14:creationId xmlns:p14="http://schemas.microsoft.com/office/powerpoint/2010/main" val="157636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Later we can add back </a:t>
                </a:r>
                <a14:m>
                  <m:oMath xmlns:m="http://schemas.openxmlformats.org/officeDocument/2006/math">
                    <m:r>
                      <a:rPr lang="en-US" i="1" dirty="0" smtClean="0">
                        <a:latin typeface="Cambria Math" panose="02040503050406030204" pitchFamily="18" charset="0"/>
                      </a:rPr>
                      <m:t>𝜇</m:t>
                    </m:r>
                    <m:r>
                      <a:rPr lang="de-DE" b="0" i="1" dirty="0" smtClean="0">
                        <a:latin typeface="Cambria Math" panose="02040503050406030204" pitchFamily="18" charset="0"/>
                      </a:rPr>
                      <m:t>≠</m:t>
                    </m:r>
                    <m:r>
                      <a:rPr lang="en-US" i="1" dirty="0" smtClean="0">
                        <a:latin typeface="Cambria Math" panose="02040503050406030204" pitchFamily="18" charset="0"/>
                      </a:rPr>
                      <m:t>0 </m:t>
                    </m:r>
                  </m:oMath>
                </a14:m>
                <a:endParaRPr lang="en-US" dirty="0"/>
              </a:p>
            </p:txBody>
          </p:sp>
        </mc:Choice>
        <mc:Fallback xmlns="">
          <p:sp>
            <p:nvSpPr>
              <p:cNvPr id="3" name="Notes Placeholder 2"/>
              <p:cNvSpPr>
                <a:spLocks noGrp="1"/>
              </p:cNvSpPr>
              <p:nvPr>
                <p:ph type="body" idx="1"/>
              </p:nvPr>
            </p:nvSpPr>
            <p:spPr/>
            <p:txBody>
              <a:bodyPr/>
              <a:lstStyle/>
              <a:p>
                <a:r>
                  <a:rPr lang="en-US" dirty="0"/>
                  <a:t>Later we can add back </a:t>
                </a:r>
                <a:r>
                  <a:rPr lang="en-US" i="0" dirty="0">
                    <a:latin typeface="Cambria Math" panose="02040503050406030204" pitchFamily="18" charset="0"/>
                  </a:rPr>
                  <a:t>𝜇</a:t>
                </a:r>
                <a:r>
                  <a:rPr lang="de-DE" b="0" i="0" dirty="0">
                    <a:latin typeface="Cambria Math" panose="02040503050406030204" pitchFamily="18" charset="0"/>
                  </a:rPr>
                  <a:t>≠</a:t>
                </a:r>
                <a:r>
                  <a:rPr lang="en-US" i="0" dirty="0">
                    <a:latin typeface="Cambria Math" panose="02040503050406030204" pitchFamily="18" charset="0"/>
                  </a:rPr>
                  <a:t>0 </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12</a:t>
            </a:fld>
            <a:endParaRPr lang="en-US"/>
          </a:p>
        </p:txBody>
      </p:sp>
    </p:spTree>
    <p:extLst>
      <p:ext uri="{BB962C8B-B14F-4D97-AF65-F5344CB8AC3E}">
        <p14:creationId xmlns:p14="http://schemas.microsoft.com/office/powerpoint/2010/main" val="311226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covariance function </a:t>
            </a:r>
            <a:endParaRPr lang="en-US" dirty="0"/>
          </a:p>
          <a:p>
            <a:r>
              <a:rPr lang="en-US" dirty="0"/>
              <a:t> </a:t>
            </a:r>
          </a:p>
          <a:p>
            <a:r>
              <a:rPr lang="en-US" dirty="0"/>
              <a:t>as long as symmetry and pos. semidefinite combine</a:t>
            </a:r>
          </a:p>
        </p:txBody>
      </p:sp>
      <p:sp>
        <p:nvSpPr>
          <p:cNvPr id="4" name="Slide Number Placeholder 3"/>
          <p:cNvSpPr>
            <a:spLocks noGrp="1"/>
          </p:cNvSpPr>
          <p:nvPr>
            <p:ph type="sldNum" sz="quarter" idx="5"/>
          </p:nvPr>
        </p:nvSpPr>
        <p:spPr/>
        <p:txBody>
          <a:bodyPr/>
          <a:lstStyle/>
          <a:p>
            <a:fld id="{3A502356-D99B-483A-94D6-EC27E896F7C3}" type="slidenum">
              <a:rPr lang="en-US" smtClean="0"/>
              <a:t>13</a:t>
            </a:fld>
            <a:endParaRPr lang="en-US"/>
          </a:p>
        </p:txBody>
      </p:sp>
    </p:spTree>
    <p:extLst>
      <p:ext uri="{BB962C8B-B14F-4D97-AF65-F5344CB8AC3E}">
        <p14:creationId xmlns:p14="http://schemas.microsoft.com/office/powerpoint/2010/main" val="162776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e-DE" b="0" dirty="0"/>
                  <a:t> </a:t>
                </a:r>
                <a:r>
                  <a:rPr lang="en-US" dirty="0"/>
                  <a:t>Radial Basis Function</a:t>
                </a:r>
              </a:p>
              <a:p>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𝜎</m:t>
                    </m:r>
                  </m:oMath>
                </a14:m>
                <a:r>
                  <a:rPr lang="en-US" dirty="0"/>
                  <a:t> and</a:t>
                </a:r>
                <a:r>
                  <a:rPr lang="en-US" baseline="0" dirty="0"/>
                  <a:t> l are hyper parameters that one </a:t>
                </a:r>
                <a:r>
                  <a:rPr lang="en-US" baseline="0" dirty="0" err="1"/>
                  <a:t>neets</a:t>
                </a:r>
                <a:r>
                  <a:rPr lang="en-US" baseline="0" dirty="0"/>
                  <a:t> to choose, alter also hyperparameters</a:t>
                </a:r>
              </a:p>
              <a:p>
                <a:endParaRPr lang="en-US" dirty="0"/>
              </a:p>
              <a:p>
                <a:r>
                  <a:rPr lang="en-US" dirty="0"/>
                  <a:t>Difference in compact support or </a:t>
                </a:r>
                <a:r>
                  <a:rPr lang="en-US" dirty="0" err="1"/>
                  <a:t>infinit</a:t>
                </a:r>
                <a:r>
                  <a:rPr lang="en-US" dirty="0"/>
                  <a:t> – compact support </a:t>
                </a:r>
                <a:r>
                  <a:rPr lang="en-US" dirty="0" err="1"/>
                  <a:t>ownly</a:t>
                </a:r>
                <a:r>
                  <a:rPr lang="en-US" dirty="0"/>
                  <a:t> in </a:t>
                </a:r>
                <a:r>
                  <a:rPr lang="en-US" dirty="0" err="1"/>
                  <a:t>lengthscale</a:t>
                </a:r>
                <a:r>
                  <a:rPr lang="en-US" dirty="0"/>
                  <a:t> l </a:t>
                </a:r>
                <a:r>
                  <a:rPr lang="en-US" dirty="0" err="1"/>
                  <a:t>meaniningfull</a:t>
                </a:r>
                <a:r>
                  <a:rPr lang="en-US" dirty="0"/>
                  <a:t> prediction possible </a:t>
                </a:r>
              </a:p>
            </p:txBody>
          </p:sp>
        </mc:Choice>
        <mc:Fallback xmlns="">
          <p:sp>
            <p:nvSpPr>
              <p:cNvPr id="3" name="Notes Placeholder 2"/>
              <p:cNvSpPr>
                <a:spLocks noGrp="1"/>
              </p:cNvSpPr>
              <p:nvPr>
                <p:ph type="body" idx="1"/>
              </p:nvPr>
            </p:nvSpPr>
            <p:spPr/>
            <p:txBody>
              <a:bodyPr/>
              <a:lstStyle/>
              <a:p>
                <a:r>
                  <a:rPr lang="de-DE" b="0" dirty="0"/>
                  <a:t> </a:t>
                </a:r>
                <a:r>
                  <a:rPr lang="de-DE" b="0" i="0">
                    <a:latin typeface="Cambria Math" panose="02040503050406030204" pitchFamily="18" charset="0"/>
                  </a:rPr>
                  <a:t>𝜎</a:t>
                </a:r>
                <a:r>
                  <a:rPr lang="en-US" dirty="0"/>
                  <a:t> and</a:t>
                </a:r>
                <a:r>
                  <a:rPr lang="en-US" baseline="0" dirty="0"/>
                  <a:t> l are hyper parameters that one </a:t>
                </a:r>
                <a:r>
                  <a:rPr lang="en-US" baseline="0" dirty="0" err="1"/>
                  <a:t>neets</a:t>
                </a:r>
                <a:r>
                  <a:rPr lang="en-US" baseline="0" dirty="0"/>
                  <a:t> to choose, alter also hyperparameters</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14</a:t>
            </a:fld>
            <a:endParaRPr lang="en-US"/>
          </a:p>
        </p:txBody>
      </p:sp>
    </p:spTree>
    <p:extLst>
      <p:ext uri="{BB962C8B-B14F-4D97-AF65-F5344CB8AC3E}">
        <p14:creationId xmlns:p14="http://schemas.microsoft.com/office/powerpoint/2010/main" val="45557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𝐾</m:t>
                    </m:r>
                  </m:oMath>
                </a14:m>
                <a:r>
                  <a:rPr lang="en-US" dirty="0"/>
                  <a:t> independent of </a:t>
                </a:r>
                <a:r>
                  <a:rPr lang="en-US" dirty="0" err="1"/>
                  <a:t>i</a:t>
                </a:r>
                <a:endParaRPr lang="en-US" dirty="0"/>
              </a:p>
            </p:txBody>
          </p:sp>
        </mc:Choice>
        <mc:Fallback xmlns="">
          <p:sp>
            <p:nvSpPr>
              <p:cNvPr id="3" name="Notes Placeholder 2"/>
              <p:cNvSpPr>
                <a:spLocks noGrp="1"/>
              </p:cNvSpPr>
              <p:nvPr>
                <p:ph type="body" idx="1"/>
              </p:nvPr>
            </p:nvSpPr>
            <p:spPr/>
            <p:txBody>
              <a:bodyPr/>
              <a:lstStyle/>
              <a:p>
                <a:r>
                  <a:rPr lang="de-DE" i="0">
                    <a:latin typeface="Cambria Math" panose="02040503050406030204" pitchFamily="18" charset="0"/>
                  </a:rPr>
                  <a:t>𝜇</a:t>
                </a:r>
                <a:r>
                  <a:rPr lang="de-DE" b="0" i="0">
                    <a:latin typeface="Cambria Math" panose="02040503050406030204" pitchFamily="18" charset="0"/>
                  </a:rPr>
                  <a:t>+𝐾</a:t>
                </a:r>
                <a:r>
                  <a:rPr lang="en-US" dirty="0"/>
                  <a:t> independent of </a:t>
                </a:r>
                <a:r>
                  <a:rPr lang="en-US" dirty="0" err="1"/>
                  <a:t>i</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21</a:t>
            </a:fld>
            <a:endParaRPr lang="en-US"/>
          </a:p>
        </p:txBody>
      </p:sp>
    </p:spTree>
    <p:extLst>
      <p:ext uri="{BB962C8B-B14F-4D97-AF65-F5344CB8AC3E}">
        <p14:creationId xmlns:p14="http://schemas.microsoft.com/office/powerpoint/2010/main" val="47797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just a linear kernel in a GP, you're simply doing Bayesian linear regression, and good news! You can do this in time O(N) instead of O(N3), so you should probably go use software specifically designed for that. “[3]</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29</a:t>
            </a:fld>
            <a:endParaRPr lang="en-US"/>
          </a:p>
        </p:txBody>
      </p:sp>
    </p:spTree>
    <p:extLst>
      <p:ext uri="{BB962C8B-B14F-4D97-AF65-F5344CB8AC3E}">
        <p14:creationId xmlns:p14="http://schemas.microsoft.com/office/powerpoint/2010/main" val="240668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1) not totally clear where to implement hyperparameter optimization!</a:t>
            </a:r>
          </a:p>
          <a:p>
            <a:r>
              <a:rPr lang="en-US" dirty="0"/>
              <a:t>Approach 2) follows more the classical way of fitting data</a:t>
            </a:r>
          </a:p>
        </p:txBody>
      </p:sp>
      <p:sp>
        <p:nvSpPr>
          <p:cNvPr id="4" name="Slide Number Placeholder 3"/>
          <p:cNvSpPr>
            <a:spLocks noGrp="1"/>
          </p:cNvSpPr>
          <p:nvPr>
            <p:ph type="sldNum" sz="quarter" idx="5"/>
          </p:nvPr>
        </p:nvSpPr>
        <p:spPr/>
        <p:txBody>
          <a:bodyPr/>
          <a:lstStyle/>
          <a:p>
            <a:fld id="{3A502356-D99B-483A-94D6-EC27E896F7C3}" type="slidenum">
              <a:rPr lang="en-US" smtClean="0"/>
              <a:t>36</a:t>
            </a:fld>
            <a:endParaRPr lang="en-US"/>
          </a:p>
        </p:txBody>
      </p:sp>
    </p:spTree>
    <p:extLst>
      <p:ext uri="{BB962C8B-B14F-4D97-AF65-F5344CB8AC3E}">
        <p14:creationId xmlns:p14="http://schemas.microsoft.com/office/powerpoint/2010/main" val="83245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approaches” just because there was a time when I was confused a lot </a:t>
            </a:r>
          </a:p>
        </p:txBody>
      </p:sp>
      <p:sp>
        <p:nvSpPr>
          <p:cNvPr id="4" name="Slide Number Placeholder 3"/>
          <p:cNvSpPr>
            <a:spLocks noGrp="1"/>
          </p:cNvSpPr>
          <p:nvPr>
            <p:ph type="sldNum" sz="quarter" idx="5"/>
          </p:nvPr>
        </p:nvSpPr>
        <p:spPr/>
        <p:txBody>
          <a:bodyPr/>
          <a:lstStyle/>
          <a:p>
            <a:fld id="{3A502356-D99B-483A-94D6-EC27E896F7C3}" type="slidenum">
              <a:rPr lang="en-US" smtClean="0"/>
              <a:t>37</a:t>
            </a:fld>
            <a:endParaRPr lang="en-US"/>
          </a:p>
        </p:txBody>
      </p:sp>
    </p:spTree>
    <p:extLst>
      <p:ext uri="{BB962C8B-B14F-4D97-AF65-F5344CB8AC3E}">
        <p14:creationId xmlns:p14="http://schemas.microsoft.com/office/powerpoint/2010/main" val="411948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39</a:t>
            </a:fld>
            <a:endParaRPr lang="en-US"/>
          </a:p>
        </p:txBody>
      </p:sp>
    </p:spTree>
    <p:extLst>
      <p:ext uri="{BB962C8B-B14F-4D97-AF65-F5344CB8AC3E}">
        <p14:creationId xmlns:p14="http://schemas.microsoft.com/office/powerpoint/2010/main" val="3190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42ED-1881-9DA2-7BB2-4C12CE95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1BAE7-543E-356B-4AE6-AED9AE44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8FF77-E2D4-F653-8B32-532D665B6D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a:extLst>
              <a:ext uri="{FF2B5EF4-FFF2-40B4-BE49-F238E27FC236}">
                <a16:creationId xmlns:a16="http://schemas.microsoft.com/office/drawing/2014/main" id="{4EFCCC80-B203-2AD5-5663-2B73984AA538}"/>
              </a:ext>
            </a:extLst>
          </p:cNvPr>
          <p:cNvSpPr>
            <a:spLocks noGrp="1"/>
          </p:cNvSpPr>
          <p:nvPr>
            <p:ph type="sldNum" sz="quarter" idx="5"/>
          </p:nvPr>
        </p:nvSpPr>
        <p:spPr/>
        <p:txBody>
          <a:bodyPr/>
          <a:lstStyle/>
          <a:p>
            <a:fld id="{3A502356-D99B-483A-94D6-EC27E896F7C3}" type="slidenum">
              <a:rPr lang="en-US" smtClean="0"/>
              <a:t>40</a:t>
            </a:fld>
            <a:endParaRPr lang="en-US"/>
          </a:p>
        </p:txBody>
      </p:sp>
    </p:spTree>
    <p:extLst>
      <p:ext uri="{BB962C8B-B14F-4D97-AF65-F5344CB8AC3E}">
        <p14:creationId xmlns:p14="http://schemas.microsoft.com/office/powerpoint/2010/main" val="50985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7577-FDEB-6E95-C4AD-D8A3C342F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424AD-1081-7329-CC42-B0621012117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89D776C-89A8-38A4-5DFF-31222525EA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AAA0DABC-41BE-7160-2E39-1918A469BB65}"/>
              </a:ext>
            </a:extLst>
          </p:cNvPr>
          <p:cNvSpPr>
            <a:spLocks noGrp="1"/>
          </p:cNvSpPr>
          <p:nvPr>
            <p:ph type="sldNum" sz="quarter" idx="5"/>
          </p:nvPr>
        </p:nvSpPr>
        <p:spPr/>
        <p:txBody>
          <a:bodyPr/>
          <a:lstStyle/>
          <a:p>
            <a:fld id="{3A502356-D99B-483A-94D6-EC27E896F7C3}" type="slidenum">
              <a:rPr lang="en-US" smtClean="0"/>
              <a:t>3</a:t>
            </a:fld>
            <a:endParaRPr lang="en-US"/>
          </a:p>
        </p:txBody>
      </p:sp>
    </p:spTree>
    <p:extLst>
      <p:ext uri="{BB962C8B-B14F-4D97-AF65-F5344CB8AC3E}">
        <p14:creationId xmlns:p14="http://schemas.microsoft.com/office/powerpoint/2010/main" val="31458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502356-D99B-483A-94D6-EC27E896F7C3}" type="slidenum">
              <a:rPr lang="en-US" smtClean="0"/>
              <a:t>42</a:t>
            </a:fld>
            <a:endParaRPr lang="en-US"/>
          </a:p>
        </p:txBody>
      </p:sp>
    </p:spTree>
    <p:extLst>
      <p:ext uri="{BB962C8B-B14F-4D97-AF65-F5344CB8AC3E}">
        <p14:creationId xmlns:p14="http://schemas.microsoft.com/office/powerpoint/2010/main" val="75287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D40C6-8E8D-EED2-58B0-A4FA81F84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8E348-25DB-AA2F-07DE-10412720B00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15408D6E-BADE-63E0-3907-8C3F376184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79A403EE-A650-3C01-B6E4-78DC990878AB}"/>
              </a:ext>
            </a:extLst>
          </p:cNvPr>
          <p:cNvSpPr>
            <a:spLocks noGrp="1"/>
          </p:cNvSpPr>
          <p:nvPr>
            <p:ph type="sldNum" sz="quarter" idx="5"/>
          </p:nvPr>
        </p:nvSpPr>
        <p:spPr/>
        <p:txBody>
          <a:bodyPr/>
          <a:lstStyle/>
          <a:p>
            <a:fld id="{3A502356-D99B-483A-94D6-EC27E896F7C3}" type="slidenum">
              <a:rPr lang="en-US" smtClean="0"/>
              <a:t>4</a:t>
            </a:fld>
            <a:endParaRPr lang="en-US"/>
          </a:p>
        </p:txBody>
      </p:sp>
    </p:spTree>
    <p:extLst>
      <p:ext uri="{BB962C8B-B14F-4D97-AF65-F5344CB8AC3E}">
        <p14:creationId xmlns:p14="http://schemas.microsoft.com/office/powerpoint/2010/main" val="414983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Prior =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d>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PINNs and Hamilton NN to </a:t>
                </a:r>
                <a:r>
                  <a:rPr lang="de-DE" b="0" dirty="0" err="1"/>
                  <a:t>incorporate</a:t>
                </a:r>
                <a:r>
                  <a:rPr lang="de-DE" b="0" dirty="0"/>
                  <a:t> </a:t>
                </a:r>
                <a:r>
                  <a:rPr lang="de-DE" b="0" dirty="0" err="1"/>
                  <a:t>physics</a:t>
                </a:r>
                <a:r>
                  <a:rPr lang="de-DE" b="0" dirty="0"/>
                  <a:t> </a:t>
                </a:r>
                <a:r>
                  <a:rPr lang="de-DE" b="0" dirty="0" err="1"/>
                  <a:t>knowledge</a:t>
                </a:r>
                <a:r>
                  <a:rPr lang="de-DE" b="0" dirty="0"/>
                  <a:t> into </a:t>
                </a:r>
                <a:r>
                  <a:rPr lang="de-DE" b="0" dirty="0" err="1"/>
                  <a:t>model</a:t>
                </a: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5</a:t>
            </a:fld>
            <a:endParaRPr lang="en-US"/>
          </a:p>
        </p:txBody>
      </p:sp>
    </p:spTree>
    <p:extLst>
      <p:ext uri="{BB962C8B-B14F-4D97-AF65-F5344CB8AC3E}">
        <p14:creationId xmlns:p14="http://schemas.microsoft.com/office/powerpoint/2010/main" val="390455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oMath>
                </a14:m>
                <a:r>
                  <a:rPr lang="en-US" dirty="0"/>
                  <a:t>, </a:t>
                </a:r>
                <a14:m>
                  <m:oMath xmlns:m="http://schemas.openxmlformats.org/officeDocument/2006/math">
                    <m:r>
                      <a:rPr lang="de-DE" b="0" i="1" smtClean="0">
                        <a:latin typeface="Cambria Math" panose="02040503050406030204" pitchFamily="18" charset="0"/>
                      </a:rPr>
                      <m:t>𝜖</m:t>
                    </m:r>
                  </m:oMath>
                </a14:m>
                <a:r>
                  <a:rPr lang="de-DE" b="0" i="0" baseline="0" dirty="0">
                    <a:latin typeface="+mn-lt"/>
                  </a:rPr>
                  <a:t>, p(</a:t>
                </a:r>
                <a:r>
                  <a:rPr lang="de-DE" b="0" i="0" baseline="0" dirty="0" err="1">
                    <a:latin typeface="+mn-lt"/>
                  </a:rPr>
                  <a:t>D|w</a:t>
                </a:r>
                <a:r>
                  <a:rPr lang="de-DE" b="0" i="0" baseline="0" dirty="0">
                    <a:latin typeface="+mn-lt"/>
                  </a:rPr>
                  <a:t>), </a:t>
                </a:r>
                <a:r>
                  <a:rPr lang="de-DE" b="0" i="0" baseline="0" dirty="0" err="1">
                    <a:latin typeface="+mn-lt"/>
                  </a:rPr>
                  <a:t>gaussian</a:t>
                </a:r>
                <a:r>
                  <a:rPr lang="de-DE" b="0" i="0" baseline="0" dirty="0">
                    <a:latin typeface="+mn-lt"/>
                  </a:rPr>
                  <a:t> </a:t>
                </a:r>
                <a:r>
                  <a:rPr lang="de-DE" b="0" i="0" baseline="0" dirty="0" err="1">
                    <a:latin typeface="+mn-lt"/>
                  </a:rPr>
                  <a:t>distributed</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6</a:t>
            </a:fld>
            <a:endParaRPr lang="en-US"/>
          </a:p>
        </p:txBody>
      </p:sp>
    </p:spTree>
    <p:extLst>
      <p:ext uri="{BB962C8B-B14F-4D97-AF65-F5344CB8AC3E}">
        <p14:creationId xmlns:p14="http://schemas.microsoft.com/office/powerpoint/2010/main" val="237262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C838-16D8-EE4B-95AC-76DF67AA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010A8-21FC-FB50-FBC4-B219022C9A9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16CA294-7EF4-42FF-E36F-5E3EBEB5887E}"/>
                  </a:ext>
                </a:extLst>
              </p:cNvPr>
              <p:cNvSpPr>
                <a:spLocks noGrp="1"/>
              </p:cNvSpPr>
              <p:nvPr>
                <p:ph type="body" idx="1"/>
              </p:nvPr>
            </p:nvSpPr>
            <p:spPr/>
            <p:txBody>
              <a:bodyPr/>
              <a:lstStyle/>
              <a:p>
                <a:r>
                  <a:rPr lang="en-US" b="0" dirty="0"/>
                  <a:t>Not only get </a:t>
                </a:r>
                <a14:m>
                  <m:oMath xmlns:m="http://schemas.openxmlformats.org/officeDocument/2006/math">
                    <m:r>
                      <a:rPr lang="de-DE" i="1" smtClean="0">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oMath>
                </a14:m>
                <a:r>
                  <a:rPr lang="en-US" b="0" dirty="0"/>
                  <a:t> but probability</a:t>
                </a:r>
                <a:r>
                  <a:rPr lang="en-US" b="0" baseline="0" dirty="0"/>
                  <a:t> over all possible functions describing data -&gt; Marginalization </a:t>
                </a: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07E8D160-ECE1-48E4-70F2-CD34110A9D83}"/>
              </a:ext>
            </a:extLst>
          </p:cNvPr>
          <p:cNvSpPr>
            <a:spLocks noGrp="1"/>
          </p:cNvSpPr>
          <p:nvPr>
            <p:ph type="sldNum" sz="quarter" idx="5"/>
          </p:nvPr>
        </p:nvSpPr>
        <p:spPr/>
        <p:txBody>
          <a:bodyPr/>
          <a:lstStyle/>
          <a:p>
            <a:fld id="{3A502356-D99B-483A-94D6-EC27E896F7C3}" type="slidenum">
              <a:rPr lang="en-US" smtClean="0"/>
              <a:t>7</a:t>
            </a:fld>
            <a:endParaRPr lang="en-US"/>
          </a:p>
        </p:txBody>
      </p:sp>
    </p:spTree>
    <p:extLst>
      <p:ext uri="{BB962C8B-B14F-4D97-AF65-F5344CB8AC3E}">
        <p14:creationId xmlns:p14="http://schemas.microsoft.com/office/powerpoint/2010/main" val="160199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59B3-3301-638E-AC2B-348C688AE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27945-F465-A69B-30A8-8A701C2579A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C5A5381-CC45-A35E-082A-D39891231AA9}"/>
                  </a:ext>
                </a:extLst>
              </p:cNvPr>
              <p:cNvSpPr>
                <a:spLocks noGrp="1"/>
              </p:cNvSpPr>
              <p:nvPr>
                <p:ph type="body" idx="1"/>
              </p:nvPr>
            </p:nvSpPr>
            <p:spPr/>
            <p:txBody>
              <a:bodyPr/>
              <a:lstStyle/>
              <a:p>
                <a:r>
                  <a:rPr lang="de-DE" dirty="0"/>
                  <a:t>x </a:t>
                </a:r>
                <a:r>
                  <a:rPr lang="de-DE" dirty="0" err="1"/>
                  <a:t>test</a:t>
                </a:r>
                <a:r>
                  <a:rPr lang="de-DE" baseline="0" dirty="0"/>
                  <a:t> </a:t>
                </a:r>
                <a:r>
                  <a:rPr lang="de-DE" baseline="0" dirty="0" err="1"/>
                  <a:t>point</a:t>
                </a:r>
                <a:r>
                  <a:rPr lang="de-DE" baseline="0" dirty="0"/>
                  <a:t> -&gt; </a:t>
                </a:r>
                <a:r>
                  <a:rPr lang="de-DE" dirty="0" err="1"/>
                  <a:t>Probablity</a:t>
                </a:r>
                <a:r>
                  <a:rPr lang="de-DE" baseline="0" dirty="0"/>
                  <a:t>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b="0" dirty="0"/>
                  <a:t> -&gt;</a:t>
                </a:r>
                <a:r>
                  <a:rPr lang="en-US" b="0" baseline="0" dirty="0"/>
                  <a:t> Distribution of y </a:t>
                </a:r>
              </a:p>
              <a:p>
                <a:r>
                  <a:rPr lang="en-US" b="0" baseline="0" dirty="0"/>
                  <a:t>-&gt; No need to commit to a model -&gt; Marginalized out the model</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F0118FB8-01B1-FB79-3770-12B7594C9FED}"/>
              </a:ext>
            </a:extLst>
          </p:cNvPr>
          <p:cNvSpPr>
            <a:spLocks noGrp="1"/>
          </p:cNvSpPr>
          <p:nvPr>
            <p:ph type="sldNum" sz="quarter" idx="5"/>
          </p:nvPr>
        </p:nvSpPr>
        <p:spPr/>
        <p:txBody>
          <a:bodyPr/>
          <a:lstStyle/>
          <a:p>
            <a:fld id="{3A502356-D99B-483A-94D6-EC27E896F7C3}" type="slidenum">
              <a:rPr lang="en-US" smtClean="0"/>
              <a:t>8</a:t>
            </a:fld>
            <a:endParaRPr lang="en-US"/>
          </a:p>
        </p:txBody>
      </p:sp>
    </p:spTree>
    <p:extLst>
      <p:ext uri="{BB962C8B-B14F-4D97-AF65-F5344CB8AC3E}">
        <p14:creationId xmlns:p14="http://schemas.microsoft.com/office/powerpoint/2010/main" val="366596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r>
                  <a:rPr lang="en-US" dirty="0"/>
                  <a:t> is the variance</a:t>
                </a:r>
              </a:p>
              <a:p>
                <a14:m>
                  <m:oMath xmlns:m="http://schemas.openxmlformats.org/officeDocument/2006/math">
                    <m:r>
                      <a:rPr lang="de-DE" b="0" i="1" smtClean="0">
                        <a:latin typeface="Cambria Math" panose="02040503050406030204" pitchFamily="18" charset="0"/>
                      </a:rPr>
                      <m:t>𝜎</m:t>
                    </m:r>
                  </m:oMath>
                </a14:m>
                <a:r>
                  <a:rPr lang="en-US" dirty="0"/>
                  <a:t> is the standard deviation </a:t>
                </a:r>
              </a:p>
              <a:p>
                <a:endParaRPr lang="en-US" dirty="0"/>
              </a:p>
              <a:p>
                <a:r>
                  <a:rPr lang="en-US" dirty="0"/>
                  <a:t>Marginalization and Conditioning operating on subsets</a:t>
                </a:r>
              </a:p>
            </p:txBody>
          </p:sp>
        </mc:Choice>
        <mc:Fallback xmlns="">
          <p:sp>
            <p:nvSpPr>
              <p:cNvPr id="3" name="Notes Placeholder 2"/>
              <p:cNvSpPr>
                <a:spLocks noGrp="1"/>
              </p:cNvSpPr>
              <p:nvPr>
                <p:ph type="body" idx="1"/>
              </p:nvPr>
            </p:nvSpPr>
            <p:spPr/>
            <p:txBody>
              <a:bodyPr/>
              <a:lstStyle/>
              <a:p>
                <a:r>
                  <a:rPr lang="de-DE" b="0" i="0">
                    <a:latin typeface="Cambria Math" panose="02040503050406030204" pitchFamily="18" charset="0"/>
                  </a:rPr>
                  <a:t>𝜎^2</a:t>
                </a:r>
                <a:r>
                  <a:rPr lang="en-US" dirty="0"/>
                  <a:t> is the variance</a:t>
                </a:r>
              </a:p>
              <a:p>
                <a:r>
                  <a:rPr lang="de-DE" b="0" i="0">
                    <a:latin typeface="Cambria Math" panose="02040503050406030204" pitchFamily="18" charset="0"/>
                  </a:rPr>
                  <a:t>𝜎</a:t>
                </a:r>
                <a:r>
                  <a:rPr lang="en-US" dirty="0"/>
                  <a:t> is the standard deviation </a:t>
                </a:r>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9</a:t>
            </a:fld>
            <a:endParaRPr lang="en-US"/>
          </a:p>
        </p:txBody>
      </p:sp>
    </p:spTree>
    <p:extLst>
      <p:ext uri="{BB962C8B-B14F-4D97-AF65-F5344CB8AC3E}">
        <p14:creationId xmlns:p14="http://schemas.microsoft.com/office/powerpoint/2010/main" val="173376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dirty="0"/>
                  <a:t>is also gaussian distributed with some mean and some covariance matrix</a:t>
                </a:r>
              </a:p>
              <a:p>
                <a:endParaRPr lang="en-US" dirty="0"/>
              </a:p>
            </p:txBody>
          </p:sp>
        </mc:Choice>
        <mc:Fallback xmlns="">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r>
                  <a:rPr lang="de-DE" i="0">
                    <a:latin typeface="Cambria Math" panose="02040503050406030204" pitchFamily="18" charset="0"/>
                  </a:rPr>
                  <a:t>𝑝(</a:t>
                </a:r>
                <a:r>
                  <a:rPr lang="de-DE" b="0" i="0">
                    <a:latin typeface="Cambria Math" panose="02040503050406030204" pitchFamily="18" charset="0"/>
                  </a:rPr>
                  <a:t>𝑦</a:t>
                </a:r>
                <a:r>
                  <a:rPr lang="de-DE" i="0">
                    <a:latin typeface="Cambria Math" panose="02040503050406030204" pitchFamily="18" charset="0"/>
                  </a:rPr>
                  <a:t>|</a:t>
                </a:r>
                <a:r>
                  <a:rPr lang="de-DE" b="0" i="0">
                    <a:latin typeface="Cambria Math" panose="02040503050406030204" pitchFamily="18" charset="0"/>
                  </a:rPr>
                  <a:t>𝑥</a:t>
                </a:r>
                <a:r>
                  <a:rPr lang="de-DE" i="0">
                    <a:latin typeface="Cambria Math" panose="02040503050406030204" pitchFamily="18" charset="0"/>
                  </a:rPr>
                  <a:t>,D)</a:t>
                </a:r>
                <a:r>
                  <a:rPr lang="en-US" dirty="0"/>
                  <a:t>is also gaussian distributed with some mean and some covariance matrix</a:t>
                </a:r>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10</a:t>
            </a:fld>
            <a:endParaRPr lang="en-US"/>
          </a:p>
        </p:txBody>
      </p:sp>
    </p:spTree>
    <p:extLst>
      <p:ext uri="{BB962C8B-B14F-4D97-AF65-F5344CB8AC3E}">
        <p14:creationId xmlns:p14="http://schemas.microsoft.com/office/powerpoint/2010/main" val="297490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F7CC-DF89-572E-61EE-619CA9994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2DACE-411B-A329-C05C-865B4BD5C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B6E67-17D2-15B9-9DAE-8D0762022AC6}"/>
              </a:ext>
            </a:extLst>
          </p:cNvPr>
          <p:cNvSpPr>
            <a:spLocks noGrp="1"/>
          </p:cNvSpPr>
          <p:nvPr>
            <p:ph type="dt" sz="half" idx="10"/>
          </p:nvPr>
        </p:nvSpPr>
        <p:spPr/>
        <p:txBody>
          <a:bodyPr/>
          <a:lstStyle/>
          <a:p>
            <a:fld id="{14A1EB0C-03D0-4C25-B5FA-CA2ACD2F4C5E}" type="datetime1">
              <a:rPr lang="en-US" smtClean="0"/>
              <a:t>2/5/2024</a:t>
            </a:fld>
            <a:endParaRPr lang="en-US"/>
          </a:p>
        </p:txBody>
      </p:sp>
      <p:sp>
        <p:nvSpPr>
          <p:cNvPr id="5" name="Footer Placeholder 4">
            <a:extLst>
              <a:ext uri="{FF2B5EF4-FFF2-40B4-BE49-F238E27FC236}">
                <a16:creationId xmlns:a16="http://schemas.microsoft.com/office/drawing/2014/main" id="{49F6E03E-ACE9-E8CB-DDAF-2AAA932CE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54FA5-D5CC-1308-8527-EFED2C2637F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68392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1C0A-F03B-CE23-AAF7-42ED07E91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D627B-2720-491B-B6B2-8716D12B0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51A0D-E373-4A3B-136F-B7CDC7FA6C51}"/>
              </a:ext>
            </a:extLst>
          </p:cNvPr>
          <p:cNvSpPr>
            <a:spLocks noGrp="1"/>
          </p:cNvSpPr>
          <p:nvPr>
            <p:ph type="dt" sz="half" idx="10"/>
          </p:nvPr>
        </p:nvSpPr>
        <p:spPr/>
        <p:txBody>
          <a:bodyPr/>
          <a:lstStyle/>
          <a:p>
            <a:fld id="{58DE9B44-1982-481D-8E62-F5B703B62E26}" type="datetime1">
              <a:rPr lang="en-US" smtClean="0"/>
              <a:t>2/5/2024</a:t>
            </a:fld>
            <a:endParaRPr lang="en-US"/>
          </a:p>
        </p:txBody>
      </p:sp>
      <p:sp>
        <p:nvSpPr>
          <p:cNvPr id="5" name="Footer Placeholder 4">
            <a:extLst>
              <a:ext uri="{FF2B5EF4-FFF2-40B4-BE49-F238E27FC236}">
                <a16:creationId xmlns:a16="http://schemas.microsoft.com/office/drawing/2014/main" id="{EDD8B08C-BB23-0962-9B8A-523014E7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8572C-45AC-1DDE-72FB-61EC9C1FEB11}"/>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8795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6F13B-29DD-1B9B-DB4C-3D8C25A3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E744-6217-3E66-C47F-A90EE596A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7003-08B9-EB91-65A9-6CB1F8D74474}"/>
              </a:ext>
            </a:extLst>
          </p:cNvPr>
          <p:cNvSpPr>
            <a:spLocks noGrp="1"/>
          </p:cNvSpPr>
          <p:nvPr>
            <p:ph type="dt" sz="half" idx="10"/>
          </p:nvPr>
        </p:nvSpPr>
        <p:spPr/>
        <p:txBody>
          <a:bodyPr/>
          <a:lstStyle/>
          <a:p>
            <a:fld id="{C7E363C5-2D8D-4EA9-8A92-06E1E7431E8D}" type="datetime1">
              <a:rPr lang="en-US" smtClean="0"/>
              <a:t>2/5/2024</a:t>
            </a:fld>
            <a:endParaRPr lang="en-US"/>
          </a:p>
        </p:txBody>
      </p:sp>
      <p:sp>
        <p:nvSpPr>
          <p:cNvPr id="5" name="Footer Placeholder 4">
            <a:extLst>
              <a:ext uri="{FF2B5EF4-FFF2-40B4-BE49-F238E27FC236}">
                <a16:creationId xmlns:a16="http://schemas.microsoft.com/office/drawing/2014/main" id="{79E71613-862C-032B-132E-A23CCE58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C5BD1-77CF-4B00-DC5C-7255073A7DA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157766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DEAA-F92E-B312-F346-9CEDE48CB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998FB-F5AD-5F83-F16F-E96BD8707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82ABCC6-01DC-F534-1D6E-30ED0521A6B7}"/>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27AE9810-BD1A-5BF5-AD15-B8C9F3EBC8CD}"/>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2710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584F-99B8-A5D5-0FAB-8D3714E487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2387-DF7E-DDD1-1F7F-3988978A5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4DF6117E-0484-D97A-DE84-7FA0107868CA}"/>
              </a:ext>
            </a:extLst>
          </p:cNvPr>
          <p:cNvSpPr>
            <a:spLocks noGrp="1"/>
          </p:cNvSpPr>
          <p:nvPr>
            <p:ph type="ftr" sz="quarter" idx="11"/>
          </p:nvPr>
        </p:nvSpPr>
        <p:spPr>
          <a:xfrm>
            <a:off x="838199" y="6356350"/>
            <a:ext cx="10515600" cy="365125"/>
          </a:xfrm>
        </p:spPr>
        <p:txBody>
          <a:bodyPr/>
          <a:lstStyle/>
          <a:p>
            <a:endParaRPr lang="en-US" dirty="0"/>
          </a:p>
        </p:txBody>
      </p:sp>
      <p:sp>
        <p:nvSpPr>
          <p:cNvPr id="10" name="Slide Number Placeholder 5">
            <a:extLst>
              <a:ext uri="{FF2B5EF4-FFF2-40B4-BE49-F238E27FC236}">
                <a16:creationId xmlns:a16="http://schemas.microsoft.com/office/drawing/2014/main" id="{47FEA148-A387-0E1B-8C59-54A1474C5D3B}"/>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2770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C643-8638-6AB9-7342-EB4E37180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60B5E-1BC4-5AD7-68DE-B6FB2B34A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C12E3E-E31E-B7EB-0FCB-499C24858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0D6461EA-D36B-7E28-5DC1-480894E280B6}"/>
              </a:ext>
            </a:extLst>
          </p:cNvPr>
          <p:cNvSpPr>
            <a:spLocks noGrp="1"/>
          </p:cNvSpPr>
          <p:nvPr>
            <p:ph type="ftr" sz="quarter" idx="11"/>
          </p:nvPr>
        </p:nvSpPr>
        <p:spPr>
          <a:xfrm>
            <a:off x="838199" y="6356350"/>
            <a:ext cx="10515600" cy="365125"/>
          </a:xfrm>
        </p:spPr>
        <p:txBody>
          <a:bodyPr/>
          <a:lstStyle/>
          <a:p>
            <a:endParaRPr lang="en-US" dirty="0"/>
          </a:p>
        </p:txBody>
      </p:sp>
      <p:sp>
        <p:nvSpPr>
          <p:cNvPr id="11" name="Slide Number Placeholder 5">
            <a:extLst>
              <a:ext uri="{FF2B5EF4-FFF2-40B4-BE49-F238E27FC236}">
                <a16:creationId xmlns:a16="http://schemas.microsoft.com/office/drawing/2014/main" id="{F39756F3-86EC-B625-7E0D-A9C42169986F}"/>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30671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EA5-D8B7-27E9-CED7-663C16CCA0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07C42C-1647-FC00-7744-4F7B5A66EB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EB8AC-A33A-EF79-6744-8FD5DEBE99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B6B77-7C07-7A79-170E-4E812EC43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F1682-9ACB-64C7-EB64-85A96BE90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91B6B670-F77D-7E75-5A12-8543743C0B16}"/>
              </a:ext>
            </a:extLst>
          </p:cNvPr>
          <p:cNvSpPr>
            <a:spLocks noGrp="1"/>
          </p:cNvSpPr>
          <p:nvPr>
            <p:ph type="ftr" sz="quarter" idx="11"/>
          </p:nvPr>
        </p:nvSpPr>
        <p:spPr>
          <a:xfrm>
            <a:off x="838199" y="6356350"/>
            <a:ext cx="10515600" cy="365125"/>
          </a:xfrm>
        </p:spPr>
        <p:txBody>
          <a:bodyPr/>
          <a:lstStyle/>
          <a:p>
            <a:endParaRPr lang="en-US" dirty="0"/>
          </a:p>
        </p:txBody>
      </p:sp>
      <p:sp>
        <p:nvSpPr>
          <p:cNvPr id="14" name="Slide Number Placeholder 5">
            <a:extLst>
              <a:ext uri="{FF2B5EF4-FFF2-40B4-BE49-F238E27FC236}">
                <a16:creationId xmlns:a16="http://schemas.microsoft.com/office/drawing/2014/main" id="{F6D132D1-C90E-769D-0557-887A29986A61}"/>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74842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69C-1118-F76D-CE61-C6C7817CFA4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00489440-D308-AB4E-03C5-25B09EDB4E36}"/>
              </a:ext>
            </a:extLst>
          </p:cNvPr>
          <p:cNvSpPr>
            <a:spLocks noGrp="1"/>
          </p:cNvSpPr>
          <p:nvPr>
            <p:ph type="ftr" sz="quarter" idx="11"/>
          </p:nvPr>
        </p:nvSpPr>
        <p:spPr>
          <a:xfrm>
            <a:off x="838199" y="6356350"/>
            <a:ext cx="10515600" cy="365125"/>
          </a:xfrm>
        </p:spPr>
        <p:txBody>
          <a:bodyPr/>
          <a:lstStyle/>
          <a:p>
            <a:endParaRPr lang="en-US" dirty="0"/>
          </a:p>
        </p:txBody>
      </p:sp>
      <p:sp>
        <p:nvSpPr>
          <p:cNvPr id="7" name="Slide Number Placeholder 5">
            <a:extLst>
              <a:ext uri="{FF2B5EF4-FFF2-40B4-BE49-F238E27FC236}">
                <a16:creationId xmlns:a16="http://schemas.microsoft.com/office/drawing/2014/main" id="{A6AC5F78-0B08-FD38-2666-210B0C125570}"/>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0654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1CC514-6A05-1067-78ED-477C3FD437AD}"/>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C27D1EA5-0BC5-FD3A-46ED-ECDCC7B6856E}"/>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30498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321-FA12-8A47-916D-D0ED3A8AAE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187224-87D3-9ED0-1329-EA429D435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BE87-AC9F-9CE0-776F-571C9AAE2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86568-1FCD-41B8-27AD-B161BC31047B}"/>
              </a:ext>
            </a:extLst>
          </p:cNvPr>
          <p:cNvSpPr>
            <a:spLocks noGrp="1"/>
          </p:cNvSpPr>
          <p:nvPr>
            <p:ph type="dt" sz="half" idx="10"/>
          </p:nvPr>
        </p:nvSpPr>
        <p:spPr/>
        <p:txBody>
          <a:bodyPr/>
          <a:lstStyle/>
          <a:p>
            <a:fld id="{D933E38D-75DD-424E-8255-D67FAEBE3552}" type="datetime1">
              <a:rPr lang="en-US" smtClean="0"/>
              <a:t>2/5/2024</a:t>
            </a:fld>
            <a:endParaRPr lang="en-US"/>
          </a:p>
        </p:txBody>
      </p:sp>
      <p:sp>
        <p:nvSpPr>
          <p:cNvPr id="6" name="Footer Placeholder 5">
            <a:extLst>
              <a:ext uri="{FF2B5EF4-FFF2-40B4-BE49-F238E27FC236}">
                <a16:creationId xmlns:a16="http://schemas.microsoft.com/office/drawing/2014/main" id="{CE57365D-2391-15AD-9333-789DA8E55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03CC0-3B2C-4987-F526-0BC14137A159}"/>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39953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38CB-9A40-0076-93B6-FF55AE70A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4D1F8B-81DE-CD3B-901B-D3CEEA187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F4ABD-2865-A28D-245A-70A492D29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4B14D-08B3-6001-CABF-9FDB8D1847DB}"/>
              </a:ext>
            </a:extLst>
          </p:cNvPr>
          <p:cNvSpPr>
            <a:spLocks noGrp="1"/>
          </p:cNvSpPr>
          <p:nvPr>
            <p:ph type="dt" sz="half" idx="10"/>
          </p:nvPr>
        </p:nvSpPr>
        <p:spPr/>
        <p:txBody>
          <a:bodyPr/>
          <a:lstStyle/>
          <a:p>
            <a:fld id="{2E0A4160-D778-4C65-BC7D-92EF2B426EBF}" type="datetime1">
              <a:rPr lang="en-US" smtClean="0"/>
              <a:t>2/5/2024</a:t>
            </a:fld>
            <a:endParaRPr lang="en-US"/>
          </a:p>
        </p:txBody>
      </p:sp>
      <p:sp>
        <p:nvSpPr>
          <p:cNvPr id="6" name="Footer Placeholder 5">
            <a:extLst>
              <a:ext uri="{FF2B5EF4-FFF2-40B4-BE49-F238E27FC236}">
                <a16:creationId xmlns:a16="http://schemas.microsoft.com/office/drawing/2014/main" id="{422470C6-86B5-6367-D1D7-FB9B68DF7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52D21-9917-B3BB-AF53-7F7309EDBCE8}"/>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20457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8D7AF-A059-8619-FF86-9674F2D21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C64113-ED3F-39B1-FB6D-05DE8DEE4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F6DD3-A65B-D331-9B00-2BD2478BE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274B6-C005-4D88-867D-FFE49AE2CA08}" type="datetime1">
              <a:rPr lang="en-US" smtClean="0"/>
              <a:t>2/5/2024</a:t>
            </a:fld>
            <a:endParaRPr lang="en-US"/>
          </a:p>
        </p:txBody>
      </p:sp>
      <p:sp>
        <p:nvSpPr>
          <p:cNvPr id="5" name="Footer Placeholder 4">
            <a:extLst>
              <a:ext uri="{FF2B5EF4-FFF2-40B4-BE49-F238E27FC236}">
                <a16:creationId xmlns:a16="http://schemas.microsoft.com/office/drawing/2014/main" id="{9A7067A7-4443-F94C-4814-2A4FD1367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FB4EAA-08D1-0464-3B22-D7667F35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BDEE0-5897-43EE-8390-09DDB5CCC2DB}" type="slidenum">
              <a:rPr lang="en-US" smtClean="0"/>
              <a:t>‹#›</a:t>
            </a:fld>
            <a:endParaRPr lang="en-US"/>
          </a:p>
        </p:txBody>
      </p:sp>
    </p:spTree>
    <p:extLst>
      <p:ext uri="{BB962C8B-B14F-4D97-AF65-F5344CB8AC3E}">
        <p14:creationId xmlns:p14="http://schemas.microsoft.com/office/powerpoint/2010/main" val="398420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oi.org/10.23915/distill.00017" TargetMode="External"/><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i.org/10.23915/distill.00017" TargetMode="Externa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domino.ai/blog/fitting-gaussian-process-models-pytho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doi.org/10.23915/distill.0001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domino.ai/blog/fitting-gaussian-process-models-python" TargetMode="Externa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hyperlink" Target="https://doi.org/10.23915/distill.0001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5_D3ECCB6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61.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ebastian-k-physics/SciML_Gaussian_Process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hyperlink" Target="https://domino.ai/blog/fitting-gaussian-process-models-python"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2_1E005B43.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doi.org/10.7551/mitpress/3206.001.0001" TargetMode="External"/><Relationship Id="rId4"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7551/mitpress/3206.001.00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microsoft.com/office/2018/10/relationships/comments" Target="../comments/modernComment_12A_89054C8E.xml"/><Relationship Id="rId1" Type="http://schemas.openxmlformats.org/officeDocument/2006/relationships/slideLayout" Target="../slideLayouts/slideLayout2.xml"/><Relationship Id="rId4" Type="http://schemas.openxmlformats.org/officeDocument/2006/relationships/hyperlink" Target="https://proceedings.mlr.press/v38/benavoli15.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23915/distill.00017" TargetMode="External"/><Relationship Id="rId2" Type="http://schemas.openxmlformats.org/officeDocument/2006/relationships/hyperlink" Target="https://distill.pub/2019/visual-exploration-gaussian-processe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www.cs.toronto.edu/~duvenaud/thesis.pdf" TargetMode="External"/><Relationship Id="rId3" Type="http://schemas.openxmlformats.org/officeDocument/2006/relationships/hyperlink" Target="https://www.cs.cornell.edu/courses/cs4780/2018fa/lectures/lecturenote15.html" TargetMode="External"/><Relationship Id="rId7" Type="http://schemas.openxmlformats.org/officeDocument/2006/relationships/hyperlink" Target="https://doi.org/10.17863/CAM.14087" TargetMode="External"/><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mino.ai/blog/fitting-gaussian-process-models-python" TargetMode="External"/><Relationship Id="rId11" Type="http://schemas.openxmlformats.org/officeDocument/2006/relationships/hyperlink" Target="https://doi.org/10.7551/mitpress/3206.001.0001" TargetMode="External"/><Relationship Id="rId5" Type="http://schemas.openxmlformats.org/officeDocument/2006/relationships/hyperlink" Target="https://doi.org/10.23915/distill.00017" TargetMode="External"/><Relationship Id="rId10" Type="http://schemas.openxmlformats.org/officeDocument/2006/relationships/hyperlink" Target="https://jmlr.csail.mit.edu/papers/v12/pedregosa11a.html" TargetMode="External"/><Relationship Id="rId4" Type="http://schemas.openxmlformats.org/officeDocument/2006/relationships/hyperlink" Target="https://youtu.be/R-NUdqxKjos?si=TKCLcN27yHUVgEpU" TargetMode="External"/><Relationship Id="rId9" Type="http://schemas.openxmlformats.org/officeDocument/2006/relationships/hyperlink" Target="https://www.cs.toronto.edu/~duvenaud/cookboo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doi.org/10.1103/PhysRevD.105.036014" TargetMode="External"/><Relationship Id="rId3" Type="http://schemas.openxmlformats.org/officeDocument/2006/relationships/hyperlink" Target="https://arxiv.org/abs/1711.00165" TargetMode="External"/><Relationship Id="rId7" Type="http://schemas.openxmlformats.org/officeDocument/2006/relationships/hyperlink" Target="https://doi.org/10.17863/CAM.93643" TargetMode="External"/><Relationship Id="rId2" Type="http://schemas.openxmlformats.org/officeDocument/2006/relationships/hyperlink" Target="https://en.wikipedia.org/wiki/ArXiv_(identifier)" TargetMode="External"/><Relationship Id="rId1" Type="http://schemas.openxmlformats.org/officeDocument/2006/relationships/slideLayout" Target="../slideLayouts/slideLayout2.xml"/><Relationship Id="rId6" Type="http://schemas.openxmlformats.org/officeDocument/2006/relationships/hyperlink" Target="https://doi.org/10.1126/sciadv.aaz4301" TargetMode="External"/><Relationship Id="rId5" Type="http://schemas.openxmlformats.org/officeDocument/2006/relationships/hyperlink" Target="https://doi.org/10.1007/s11263-009-0268-3" TargetMode="External"/><Relationship Id="rId4" Type="http://schemas.openxmlformats.org/officeDocument/2006/relationships/hyperlink" Target="https://blog.research.google/2020/03/fast-and-easy-infinitely-wide-networks.html"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proceedings.mlr.press/v38/benavoli15.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A_8448820D.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93B3-0C50-6080-63FF-A55751C0DFB5}"/>
              </a:ext>
            </a:extLst>
          </p:cNvPr>
          <p:cNvSpPr>
            <a:spLocks noGrp="1"/>
          </p:cNvSpPr>
          <p:nvPr>
            <p:ph type="ctrTitle"/>
          </p:nvPr>
        </p:nvSpPr>
        <p:spPr/>
        <p:txBody>
          <a:bodyPr/>
          <a:lstStyle/>
          <a:p>
            <a:r>
              <a:rPr lang="en-US" dirty="0"/>
              <a:t>Gaussian Processes</a:t>
            </a:r>
            <a:br>
              <a:rPr lang="en-US" dirty="0"/>
            </a:br>
            <a:endParaRPr lang="en-US" dirty="0"/>
          </a:p>
        </p:txBody>
      </p:sp>
      <p:sp>
        <p:nvSpPr>
          <p:cNvPr id="3" name="Subtitle 2">
            <a:extLst>
              <a:ext uri="{FF2B5EF4-FFF2-40B4-BE49-F238E27FC236}">
                <a16:creationId xmlns:a16="http://schemas.microsoft.com/office/drawing/2014/main" id="{2022237B-54E1-9564-843B-8046B3EF86F0}"/>
              </a:ext>
            </a:extLst>
          </p:cNvPr>
          <p:cNvSpPr>
            <a:spLocks noGrp="1"/>
          </p:cNvSpPr>
          <p:nvPr>
            <p:ph type="subTitle" idx="1"/>
          </p:nvPr>
        </p:nvSpPr>
        <p:spPr/>
        <p:txBody>
          <a:bodyPr/>
          <a:lstStyle/>
          <a:p>
            <a:r>
              <a:rPr lang="en-US" dirty="0"/>
              <a:t>Scientific Machine Learning</a:t>
            </a:r>
          </a:p>
          <a:p>
            <a:endParaRPr lang="en-US" dirty="0"/>
          </a:p>
          <a:p>
            <a:r>
              <a:rPr lang="en-US" dirty="0"/>
              <a:t>Sebastian Klein</a:t>
            </a:r>
          </a:p>
        </p:txBody>
      </p:sp>
    </p:spTree>
    <p:extLst>
      <p:ext uri="{BB962C8B-B14F-4D97-AF65-F5344CB8AC3E}">
        <p14:creationId xmlns:p14="http://schemas.microsoft.com/office/powerpoint/2010/main" val="308669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DCD4F8B-7F91-515A-4326-6F33E3D70135}"/>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8032623-46A4-D75E-B483-9F17A5584A8B}"/>
                  </a:ext>
                </a:extLst>
              </p:cNvPr>
              <p:cNvSpPr>
                <a:spLocks noGrp="1"/>
              </p:cNvSpPr>
              <p:nvPr>
                <p:ph sz="half" idx="1"/>
              </p:nvPr>
            </p:nvSpPr>
            <p:spPr>
              <a:xfrm>
                <a:off x="838199" y="1825625"/>
                <a:ext cx="6469214" cy="4351338"/>
              </a:xfrm>
            </p:spPr>
            <p:txBody>
              <a:bodyPr>
                <a:normAutofit fontScale="92500" lnSpcReduction="20000"/>
              </a:bodyPr>
              <a:lstStyle/>
              <a:p>
                <a:r>
                  <a:rPr lang="en-US" dirty="0"/>
                  <a:t>Extract partial information from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oMath>
                </a14:m>
                <a:endParaRPr lang="de-DE" b="0" i="1" dirty="0">
                  <a:latin typeface="Cambria Math" panose="02040503050406030204" pitchFamily="18" charset="0"/>
                </a:endParaRPr>
              </a:p>
              <a:p>
                <a:pPr marL="0" indent="0">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𝑋</m:t>
                          </m:r>
                        </m:e>
                      </m:d>
                      <m:r>
                        <m:rPr>
                          <m:aln/>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nary>
                        <m:naryPr>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𝑦</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𝑦</m:t>
                              </m:r>
                            </m:e>
                          </m:d>
                          <m:r>
                            <a:rPr lang="de-DE" b="0" i="1" smtClean="0">
                              <a:latin typeface="Cambria Math" panose="02040503050406030204" pitchFamily="18" charset="0"/>
                            </a:rPr>
                            <m:t>𝑑𝑦</m:t>
                          </m:r>
                        </m:e>
                      </m:nary>
                    </m:oMath>
                    <m:oMath xmlns:m="http://schemas.openxmlformats.org/officeDocument/2006/math">
                      <m:r>
                        <m:rPr>
                          <m:aln/>
                        </m:rPr>
                        <a:rPr lang="de-DE" i="1">
                          <a:latin typeface="Cambria Math" panose="02040503050406030204" pitchFamily="18" charset="0"/>
                        </a:rPr>
                        <m:t>=</m:t>
                      </m:r>
                      <m:nary>
                        <m:naryPr>
                          <m:supHide m:val="on"/>
                          <m:ctrlPr>
                            <a:rPr lang="de-DE" i="1">
                              <a:latin typeface="Cambria Math" panose="02040503050406030204" pitchFamily="18" charset="0"/>
                            </a:rPr>
                          </m:ctrlPr>
                        </m:naryPr>
                        <m:sub>
                          <m:r>
                            <a:rPr lang="de-DE" i="1">
                              <a:latin typeface="Cambria Math" panose="02040503050406030204" pitchFamily="18" charset="0"/>
                            </a:rPr>
                            <m:t>𝑦</m:t>
                          </m:r>
                        </m:sub>
                        <m:sup/>
                        <m:e>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sub>
                          </m:sSub>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𝑌</m:t>
                              </m:r>
                            </m:sub>
                          </m:sSub>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r>
                            <a:rPr lang="de-DE" i="1">
                              <a:latin typeface="Cambria Math" panose="02040503050406030204" pitchFamily="18" charset="0"/>
                            </a:rPr>
                            <m:t>𝑑𝑦</m:t>
                          </m:r>
                        </m:e>
                      </m:nary>
                    </m:oMath>
                  </m:oMathPara>
                </a14:m>
                <a:endParaRPr lang="en-US" dirty="0"/>
              </a:p>
              <a:p>
                <a:r>
                  <a:rPr lang="de-DE" dirty="0"/>
                  <a:t>Gaussian distribution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 ~ </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m:t>
                              </m:r>
                            </m:sub>
                          </m:sSub>
                        </m:e>
                      </m:d>
                      <m:r>
                        <a:rPr lang="de-DE" b="0" i="1" smtClean="0">
                          <a:latin typeface="Cambria Math" panose="02040503050406030204" pitchFamily="18" charset="0"/>
                        </a:rPr>
                        <m:t> | </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b="0" i="1" smtClean="0">
                              <a:latin typeface="Cambria Math" panose="02040503050406030204" pitchFamily="18" charset="0"/>
                            </a:rPr>
                            <m:t>𝑌</m:t>
                          </m:r>
                        </m:sub>
                      </m:sSub>
                      <m:r>
                        <a:rPr lang="de-DE" i="1">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m:t>
                          </m:r>
                        </m:sub>
                      </m:sSub>
                      <m:r>
                        <a:rPr lang="de-DE" b="0" i="0" smtClean="0">
                          <a:latin typeface="Cambria Math" panose="02040503050406030204" pitchFamily="18" charset="0"/>
                        </a:rPr>
                        <m:t>)</m:t>
                      </m:r>
                    </m:oMath>
                  </m:oMathPara>
                </a14:m>
                <a:endParaRPr lang="en-US" dirty="0"/>
              </a:p>
              <a:p>
                <a14:m>
                  <m:oMath xmlns:m="http://schemas.openxmlformats.org/officeDocument/2006/math">
                    <m:r>
                      <a:rPr lang="en-US" i="1" dirty="0" smtClean="0">
                        <a:latin typeface="Cambria Math" panose="02040503050406030204" pitchFamily="18" charset="0"/>
                      </a:rPr>
                      <m:t>𝑋</m:t>
                    </m:r>
                    <m:r>
                      <a:rPr lang="de-DE" b="0"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a14:m>
                <a:r>
                  <a:rPr lang="en-US" dirty="0"/>
                  <a:t>only depending on corresponding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a:latin typeface="Cambria Math" panose="02040503050406030204" pitchFamily="18" charset="0"/>
                          </a:rPr>
                          <m:t>∗</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a:latin typeface="Cambria Math" panose="02040503050406030204" pitchFamily="18" charset="0"/>
                          </a:rPr>
                          <m:t>∗</m:t>
                        </m:r>
                      </m:sub>
                    </m:sSub>
                  </m:oMath>
                </a14:m>
                <a:r>
                  <a:rPr lang="de-DE" dirty="0"/>
                  <a:t> </a:t>
                </a:r>
                <a:endParaRPr lang="en-US" dirty="0"/>
              </a:p>
              <a:p>
                <a:pPr>
                  <a:lnSpc>
                    <a:spcPct val="100000"/>
                  </a:lnSpc>
                  <a:spcAft>
                    <a:spcPts val="1200"/>
                  </a:spcAft>
                </a:pPr>
                <a:r>
                  <a:rPr lang="en-US" dirty="0"/>
                  <a:t>Gets us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𝑦</m:t>
                        </m:r>
                        <m:r>
                          <a:rPr lang="de-DE">
                            <a:latin typeface="Cambria Math" panose="02040503050406030204" pitchFamily="18" charset="0"/>
                          </a:rPr>
                          <m:t>|</m:t>
                        </m:r>
                        <m:r>
                          <a:rPr lang="de-DE" i="1">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dirty="0"/>
              </a:p>
            </p:txBody>
          </p:sp>
        </mc:Choice>
        <mc:Fallback>
          <p:sp>
            <p:nvSpPr>
              <p:cNvPr id="7" name="Content Placeholder 6">
                <a:extLst>
                  <a:ext uri="{FF2B5EF4-FFF2-40B4-BE49-F238E27FC236}">
                    <a16:creationId xmlns:a16="http://schemas.microsoft.com/office/drawing/2014/main" id="{B8032623-46A4-D75E-B483-9F17A5584A8B}"/>
                  </a:ext>
                </a:extLst>
              </p:cNvPr>
              <p:cNvSpPr>
                <a:spLocks noGrp="1" noRot="1" noChangeAspect="1" noMove="1" noResize="1" noEditPoints="1" noAdjustHandles="1" noChangeArrowheads="1" noChangeShapeType="1" noTextEdit="1"/>
              </p:cNvSpPr>
              <p:nvPr>
                <p:ph sz="half" idx="1"/>
              </p:nvPr>
            </p:nvSpPr>
            <p:spPr>
              <a:xfrm>
                <a:off x="838199" y="1825625"/>
                <a:ext cx="6469214" cy="4351338"/>
              </a:xfrm>
              <a:blipFill>
                <a:blip r:embed="rId5"/>
                <a:stretch>
                  <a:fillRect l="-1412" t="-1401" b="-840"/>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CFB6F93F-2BCE-9D06-6AB2-F743DF2D205C}"/>
              </a:ext>
            </a:extLst>
          </p:cNvPr>
          <p:cNvSpPr>
            <a:spLocks noGrp="1"/>
          </p:cNvSpPr>
          <p:nvPr>
            <p:ph type="title"/>
          </p:nvPr>
        </p:nvSpPr>
        <p:spPr/>
        <p:txBody>
          <a:bodyPr/>
          <a:lstStyle/>
          <a:p>
            <a:r>
              <a:rPr lang="en-US" dirty="0"/>
              <a:t>Intermezzo – Marginalization [2]</a:t>
            </a:r>
          </a:p>
        </p:txBody>
      </p:sp>
      <p:sp>
        <p:nvSpPr>
          <p:cNvPr id="4" name="Footer Placeholder 3">
            <a:extLst>
              <a:ext uri="{FF2B5EF4-FFF2-40B4-BE49-F238E27FC236}">
                <a16:creationId xmlns:a16="http://schemas.microsoft.com/office/drawing/2014/main" id="{7C63E274-603E-E18C-7959-A142B7038459}"/>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6">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EEA3B08E-A62C-FDB2-A2D3-06F77A81040D}"/>
              </a:ext>
            </a:extLst>
          </p:cNvPr>
          <p:cNvSpPr>
            <a:spLocks noGrp="1"/>
          </p:cNvSpPr>
          <p:nvPr>
            <p:ph type="sldNum" sz="quarter" idx="12"/>
          </p:nvPr>
        </p:nvSpPr>
        <p:spPr/>
        <p:txBody>
          <a:bodyPr/>
          <a:lstStyle/>
          <a:p>
            <a:fld id="{BB5BDEE0-5897-43EE-8390-09DDB5CCC2DB}" type="slidenum">
              <a:rPr lang="en-US" smtClean="0"/>
              <a:t>10</a:t>
            </a:fld>
            <a:endParaRPr lang="en-US" dirty="0"/>
          </a:p>
        </p:txBody>
      </p:sp>
      <p:grpSp>
        <p:nvGrpSpPr>
          <p:cNvPr id="2" name="Group 1">
            <a:extLst>
              <a:ext uri="{FF2B5EF4-FFF2-40B4-BE49-F238E27FC236}">
                <a16:creationId xmlns:a16="http://schemas.microsoft.com/office/drawing/2014/main" id="{5E998ABA-FE23-03C9-5586-08E5CF252411}"/>
              </a:ext>
            </a:extLst>
          </p:cNvPr>
          <p:cNvGrpSpPr/>
          <p:nvPr/>
        </p:nvGrpSpPr>
        <p:grpSpPr>
          <a:xfrm>
            <a:off x="8229070" y="1804469"/>
            <a:ext cx="3744530" cy="1410621"/>
            <a:chOff x="8229070" y="1804469"/>
            <a:chExt cx="3744530" cy="1410621"/>
          </a:xfrm>
        </p:grpSpPr>
        <p:cxnSp>
          <p:nvCxnSpPr>
            <p:cNvPr id="11" name="Straight Arrow Connector 10">
              <a:extLst>
                <a:ext uri="{FF2B5EF4-FFF2-40B4-BE49-F238E27FC236}">
                  <a16:creationId xmlns:a16="http://schemas.microsoft.com/office/drawing/2014/main" id="{FE48D2B1-7765-B8C3-B0A7-B15571D907A3}"/>
                </a:ext>
              </a:extLst>
            </p:cNvPr>
            <p:cNvCxnSpPr>
              <a:cxnSpLocks/>
              <a:stCxn id="16" idx="2"/>
            </p:cNvCxnSpPr>
            <p:nvPr/>
          </p:nvCxnSpPr>
          <p:spPr>
            <a:xfrm flipH="1">
              <a:off x="9426498" y="2173801"/>
              <a:ext cx="1048845" cy="881633"/>
            </a:xfrm>
            <a:prstGeom prst="straightConnector1">
              <a:avLst/>
            </a:prstGeom>
            <a:ln w="28575">
              <a:solidFill>
                <a:srgbClr val="0840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600A7E-2E45-208E-DCA6-0CEFE5EC2E7C}"/>
                </a:ext>
              </a:extLst>
            </p:cNvPr>
            <p:cNvCxnSpPr>
              <a:cxnSpLocks/>
              <a:stCxn id="16" idx="2"/>
            </p:cNvCxnSpPr>
            <p:nvPr/>
          </p:nvCxnSpPr>
          <p:spPr>
            <a:xfrm flipH="1">
              <a:off x="8229070" y="2173801"/>
              <a:ext cx="2246273" cy="1041289"/>
            </a:xfrm>
            <a:prstGeom prst="straightConnector1">
              <a:avLst/>
            </a:prstGeom>
            <a:ln w="28575">
              <a:solidFill>
                <a:srgbClr val="67001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198DC-CFF3-CD18-A936-CC8667984883}"/>
                    </a:ext>
                  </a:extLst>
                </p:cNvPr>
                <p:cNvSpPr txBox="1"/>
                <p:nvPr/>
              </p:nvSpPr>
              <p:spPr>
                <a:xfrm>
                  <a:off x="8977086" y="1804469"/>
                  <a:ext cx="2996514" cy="369332"/>
                </a:xfrm>
                <a:prstGeom prst="rect">
                  <a:avLst/>
                </a:prstGeom>
                <a:noFill/>
              </p:spPr>
              <p:txBody>
                <a:bodyPr wrap="square" rtlCol="0">
                  <a:spAutoFit/>
                </a:bodyPr>
                <a:lstStyle/>
                <a:p>
                  <a:r>
                    <a:rPr lang="en-US" dirty="0"/>
                    <a:t>Marginal distributions of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𝑌</m:t>
                      </m:r>
                    </m:oMath>
                  </a14:m>
                  <a:endParaRPr lang="en-US" dirty="0"/>
                </a:p>
              </p:txBody>
            </p:sp>
          </mc:Choice>
          <mc:Fallback xmlns="">
            <p:sp>
              <p:nvSpPr>
                <p:cNvPr id="16" name="TextBox 15">
                  <a:extLst>
                    <a:ext uri="{FF2B5EF4-FFF2-40B4-BE49-F238E27FC236}">
                      <a16:creationId xmlns:a16="http://schemas.microsoft.com/office/drawing/2014/main" id="{B7D198DC-CFF3-CD18-A936-CC8667984883}"/>
                    </a:ext>
                  </a:extLst>
                </p:cNvPr>
                <p:cNvSpPr txBox="1">
                  <a:spLocks noRot="1" noChangeAspect="1" noMove="1" noResize="1" noEditPoints="1" noAdjustHandles="1" noChangeArrowheads="1" noChangeShapeType="1" noTextEdit="1"/>
                </p:cNvSpPr>
                <p:nvPr/>
              </p:nvSpPr>
              <p:spPr>
                <a:xfrm>
                  <a:off x="8977086" y="1804469"/>
                  <a:ext cx="2996514" cy="369332"/>
                </a:xfrm>
                <a:prstGeom prst="rect">
                  <a:avLst/>
                </a:prstGeom>
                <a:blipFill>
                  <a:blip r:embed="rId7"/>
                  <a:stretch>
                    <a:fillRect l="-1833" t="-8197"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272009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684-67FA-60F6-55B3-27835AFEE860}"/>
              </a:ext>
            </a:extLst>
          </p:cNvPr>
          <p:cNvSpPr>
            <a:spLocks noGrp="1"/>
          </p:cNvSpPr>
          <p:nvPr>
            <p:ph type="title"/>
          </p:nvPr>
        </p:nvSpPr>
        <p:spPr/>
        <p:txBody>
          <a:bodyPr/>
          <a:lstStyle/>
          <a:p>
            <a:r>
              <a:rPr lang="en-US" dirty="0"/>
              <a:t>Intermezzo – Conditioning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E2C8E-4B08-D3DE-B045-A1F0BF2AEB51}"/>
                  </a:ext>
                </a:extLst>
              </p:cNvPr>
              <p:cNvSpPr>
                <a:spLocks noGrp="1"/>
              </p:cNvSpPr>
              <p:nvPr>
                <p:ph idx="1"/>
              </p:nvPr>
            </p:nvSpPr>
            <p:spPr/>
            <p:txBody>
              <a:bodyPr>
                <a:normAutofit/>
              </a:bodyPr>
              <a:lstStyle/>
              <a:p>
                <a:r>
                  <a:rPr lang="en-US" dirty="0"/>
                  <a:t>Determine probability of </a:t>
                </a:r>
                <a14:m>
                  <m:oMath xmlns:m="http://schemas.openxmlformats.org/officeDocument/2006/math">
                    <m:r>
                      <a:rPr lang="de-DE" b="0" i="1" smtClean="0">
                        <a:latin typeface="Cambria Math" panose="02040503050406030204" pitchFamily="18" charset="0"/>
                      </a:rPr>
                      <m:t>𝑋</m:t>
                    </m:r>
                  </m:oMath>
                </a14:m>
                <a:r>
                  <a:rPr lang="en-US" dirty="0"/>
                  <a:t> dependent on </a:t>
                </a:r>
                <a14:m>
                  <m:oMath xmlns:m="http://schemas.openxmlformats.org/officeDocument/2006/math">
                    <m:r>
                      <a:rPr lang="de-DE" b="0" i="1" smtClean="0">
                        <a:latin typeface="Cambria Math" panose="02040503050406030204" pitchFamily="18" charset="0"/>
                      </a:rPr>
                      <m:t>𝑌</m:t>
                    </m:r>
                  </m:oMath>
                </a14:m>
                <a:endParaRPr lang="en-US" dirty="0"/>
              </a:p>
              <a:p>
                <a:pPr marL="0" indent="0">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up>
                          <m:r>
                            <a:rPr lang="de-DE" b="0" i="1" smtClean="0">
                              <a:latin typeface="Cambria Math" panose="02040503050406030204" pitchFamily="18" charset="0"/>
                            </a:rPr>
                            <m:t>𝑇</m:t>
                          </m:r>
                        </m:sup>
                      </m:sSubSup>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e>
                      </m:d>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0"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m:rPr>
                              <m:sty m:val="p"/>
                            </m:rPr>
                            <a:rPr lang="de-DE" b="0" i="0" smtClean="0">
                              <a:latin typeface="Cambria Math" panose="02040503050406030204" pitchFamily="18" charset="0"/>
                            </a:rPr>
                            <m:t>YX</m:t>
                          </m:r>
                        </m:sub>
                      </m:sSub>
                      <m:r>
                        <a:rPr lang="de-DE" b="0" i="0" smtClean="0">
                          <a:latin typeface="Cambria Math" panose="02040503050406030204" pitchFamily="18" charset="0"/>
                        </a:rPr>
                        <m:t>)</m:t>
                      </m:r>
                    </m:oMath>
                    <m:oMath xmlns:m="http://schemas.openxmlformats.org/officeDocument/2006/math">
                      <m:r>
                        <a:rPr lang="de-DE" b="0" i="0" smtClean="0">
                          <a:latin typeface="Cambria Math" panose="02040503050406030204" pitchFamily="18" charset="0"/>
                        </a:rPr>
                        <m:t>        </m:t>
                      </m:r>
                      <m:r>
                        <m:rPr>
                          <m:aln/>
                        </m:rP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b="0" i="1" smtClean="0">
                              <a:latin typeface="Cambria Math" panose="02040503050406030204" pitchFamily="18" charset="0"/>
                            </a:rPr>
                            <m:t>               ,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marL="0" indent="0">
                  <a:lnSpc>
                    <a:spcPct val="100000"/>
                  </a:lnSpc>
                  <a:spcAft>
                    <a:spcPts val="1200"/>
                  </a:spcAft>
                  <a:buNone/>
                </a:pPr>
                <a:endParaRPr lang="en-US" dirty="0"/>
              </a:p>
              <a:p>
                <a:pPr>
                  <a:lnSpc>
                    <a:spcPct val="100000"/>
                  </a:lnSpc>
                  <a:spcAft>
                    <a:spcPts val="1200"/>
                  </a:spcAft>
                </a:pPr>
                <a:r>
                  <a:rPr lang="en-US" dirty="0"/>
                  <a:t>For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en-US" dirty="0"/>
                  <a:t> switch all </a:t>
                </a:r>
                <a14:m>
                  <m:oMath xmlns:m="http://schemas.openxmlformats.org/officeDocument/2006/math">
                    <m:r>
                      <a:rPr lang="de-DE" b="0" i="1" smtClean="0">
                        <a:latin typeface="Cambria Math" panose="02040503050406030204" pitchFamily="18" charset="0"/>
                      </a:rPr>
                      <m:t>𝑋</m:t>
                    </m:r>
                  </m:oMath>
                </a14:m>
                <a:r>
                  <a:rPr lang="en-US" dirty="0"/>
                  <a:t> above with </a:t>
                </a:r>
                <a14:m>
                  <m:oMath xmlns:m="http://schemas.openxmlformats.org/officeDocument/2006/math">
                    <m:r>
                      <a:rPr lang="de-DE" b="0" i="1" smtClean="0">
                        <a:latin typeface="Cambria Math" panose="02040503050406030204" pitchFamily="18" charset="0"/>
                      </a:rPr>
                      <m:t>𝑌</m:t>
                    </m:r>
                  </m:oMath>
                </a14:m>
                <a:endParaRPr lang="en-US" dirty="0"/>
              </a:p>
              <a:p>
                <a:pPr>
                  <a:lnSpc>
                    <a:spcPct val="100000"/>
                  </a:lnSpc>
                  <a:spcAft>
                    <a:spcPts val="1200"/>
                  </a:spcAft>
                </a:pPr>
                <a:r>
                  <a:rPr lang="en-US" dirty="0"/>
                  <a:t>Conditioning allows to implement Bayesian inference </a:t>
                </a:r>
              </a:p>
              <a:p>
                <a:pPr lvl="1">
                  <a:lnSpc>
                    <a:spcPct val="100000"/>
                  </a:lnSpc>
                  <a:spcAft>
                    <a:spcPts val="1200"/>
                  </a:spcAft>
                </a:pPr>
                <a:r>
                  <a:rPr lang="en-US" dirty="0"/>
                  <a:t>Aka updating model as soon as new data </a:t>
                </a:r>
                <a14:m>
                  <m:oMath xmlns:m="http://schemas.openxmlformats.org/officeDocument/2006/math">
                    <m:r>
                      <a:rPr lang="de-DE" b="0" i="1" smtClean="0">
                        <a:latin typeface="Cambria Math" panose="02040503050406030204" pitchFamily="18" charset="0"/>
                      </a:rPr>
                      <m:t>𝑌</m:t>
                    </m:r>
                  </m:oMath>
                </a14:m>
                <a:r>
                  <a:rPr lang="en-US" dirty="0"/>
                  <a:t> is available</a:t>
                </a:r>
              </a:p>
            </p:txBody>
          </p:sp>
        </mc:Choice>
        <mc:Fallback xmlns="">
          <p:sp>
            <p:nvSpPr>
              <p:cNvPr id="3" name="Content Placeholder 2">
                <a:extLst>
                  <a:ext uri="{FF2B5EF4-FFF2-40B4-BE49-F238E27FC236}">
                    <a16:creationId xmlns:a16="http://schemas.microsoft.com/office/drawing/2014/main" id="{04AE2C8E-4B08-D3DE-B045-A1F0BF2AEB5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D58D243-CF5F-4A4B-CF2C-324465608BD4}"/>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AF60EE5C-7A12-0C9C-2397-B5FF480CA59E}"/>
              </a:ext>
            </a:extLst>
          </p:cNvPr>
          <p:cNvSpPr>
            <a:spLocks noGrp="1"/>
          </p:cNvSpPr>
          <p:nvPr>
            <p:ph type="sldNum" sz="quarter" idx="12"/>
          </p:nvPr>
        </p:nvSpPr>
        <p:spPr/>
        <p:txBody>
          <a:bodyPr/>
          <a:lstStyle/>
          <a:p>
            <a:fld id="{BB5BDEE0-5897-43EE-8390-09DDB5CCC2DB}" type="slidenum">
              <a:rPr lang="en-US" smtClean="0"/>
              <a:t>11</a:t>
            </a:fld>
            <a:endParaRPr lang="en-US" dirty="0"/>
          </a:p>
        </p:txBody>
      </p:sp>
      <p:grpSp>
        <p:nvGrpSpPr>
          <p:cNvPr id="11" name="Group 10">
            <a:extLst>
              <a:ext uri="{FF2B5EF4-FFF2-40B4-BE49-F238E27FC236}">
                <a16:creationId xmlns:a16="http://schemas.microsoft.com/office/drawing/2014/main" id="{60F7D834-7132-9186-93D1-0DE3E1E974AF}"/>
              </a:ext>
            </a:extLst>
          </p:cNvPr>
          <p:cNvGrpSpPr/>
          <p:nvPr/>
        </p:nvGrpSpPr>
        <p:grpSpPr>
          <a:xfrm>
            <a:off x="3467667" y="3136754"/>
            <a:ext cx="6839857" cy="889643"/>
            <a:chOff x="3483432" y="3545124"/>
            <a:chExt cx="6839857" cy="889643"/>
          </a:xfrm>
        </p:grpSpPr>
        <p:sp>
          <p:nvSpPr>
            <p:cNvPr id="6" name="Left Brace 5">
              <a:extLst>
                <a:ext uri="{FF2B5EF4-FFF2-40B4-BE49-F238E27FC236}">
                  <a16:creationId xmlns:a16="http://schemas.microsoft.com/office/drawing/2014/main" id="{9FEF7424-D5A9-01EC-065A-4A6155DB70C5}"/>
                </a:ext>
              </a:extLst>
            </p:cNvPr>
            <p:cNvSpPr/>
            <p:nvPr/>
          </p:nvSpPr>
          <p:spPr>
            <a:xfrm rot="16200000">
              <a:off x="8668661" y="2280908"/>
              <a:ext cx="380998" cy="292825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6151FD2C-330D-3FA0-8362-589D9E8B2579}"/>
                </a:ext>
              </a:extLst>
            </p:cNvPr>
            <p:cNvSpPr/>
            <p:nvPr/>
          </p:nvSpPr>
          <p:spPr>
            <a:xfrm rot="16200000">
              <a:off x="4896761" y="2131795"/>
              <a:ext cx="380998" cy="32076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7E1D7C7-0F6B-F1FB-02A0-216FBE7BA469}"/>
                </a:ext>
              </a:extLst>
            </p:cNvPr>
            <p:cNvSpPr txBox="1"/>
            <p:nvPr/>
          </p:nvSpPr>
          <p:spPr>
            <a:xfrm>
              <a:off x="4568374" y="3911547"/>
              <a:ext cx="1037772" cy="523220"/>
            </a:xfrm>
            <a:prstGeom prst="rect">
              <a:avLst/>
            </a:prstGeom>
            <a:noFill/>
          </p:spPr>
          <p:txBody>
            <a:bodyPr wrap="square" rtlCol="0">
              <a:spAutoFit/>
            </a:bodyPr>
            <a:lstStyle/>
            <a:p>
              <a:r>
                <a:rPr lang="en-US" sz="2800" dirty="0"/>
                <a:t>Mean</a:t>
              </a:r>
              <a:endParaRPr lang="en-US" dirty="0"/>
            </a:p>
          </p:txBody>
        </p:sp>
        <p:sp>
          <p:nvSpPr>
            <p:cNvPr id="10" name="TextBox 9">
              <a:extLst>
                <a:ext uri="{FF2B5EF4-FFF2-40B4-BE49-F238E27FC236}">
                  <a16:creationId xmlns:a16="http://schemas.microsoft.com/office/drawing/2014/main" id="{78C53B76-A5F0-B928-D9CB-D8CAD0D235AA}"/>
                </a:ext>
              </a:extLst>
            </p:cNvPr>
            <p:cNvSpPr txBox="1"/>
            <p:nvPr/>
          </p:nvSpPr>
          <p:spPr>
            <a:xfrm>
              <a:off x="7395031" y="3905302"/>
              <a:ext cx="2928256" cy="523220"/>
            </a:xfrm>
            <a:prstGeom prst="rect">
              <a:avLst/>
            </a:prstGeom>
            <a:noFill/>
          </p:spPr>
          <p:txBody>
            <a:bodyPr wrap="square" rtlCol="0">
              <a:spAutoFit/>
            </a:bodyPr>
            <a:lstStyle/>
            <a:p>
              <a:r>
                <a:rPr lang="en-US" sz="2800" dirty="0"/>
                <a:t>Covariance Matrix</a:t>
              </a:r>
              <a:endParaRPr lang="en-US"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A99731-6462-931F-49BF-32D57E1A60B3}"/>
                  </a:ext>
                </a:extLst>
              </p:cNvPr>
              <p:cNvSpPr txBox="1"/>
              <p:nvPr/>
            </p:nvSpPr>
            <p:spPr>
              <a:xfrm>
                <a:off x="9588949" y="3937929"/>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12" name="TextBox 11">
                <a:extLst>
                  <a:ext uri="{FF2B5EF4-FFF2-40B4-BE49-F238E27FC236}">
                    <a16:creationId xmlns:a16="http://schemas.microsoft.com/office/drawing/2014/main" id="{D0A99731-6462-931F-49BF-32D57E1A60B3}"/>
                  </a:ext>
                </a:extLst>
              </p:cNvPr>
              <p:cNvSpPr txBox="1">
                <a:spLocks noRot="1" noChangeAspect="1" noMove="1" noResize="1" noEditPoints="1" noAdjustHandles="1" noChangeArrowheads="1" noChangeShapeType="1" noTextEdit="1"/>
              </p:cNvSpPr>
              <p:nvPr/>
            </p:nvSpPr>
            <p:spPr>
              <a:xfrm>
                <a:off x="9588949" y="3937929"/>
                <a:ext cx="2603051" cy="1051185"/>
              </a:xfrm>
              <a:prstGeom prst="rect">
                <a:avLst/>
              </a:prstGeom>
              <a:blipFill>
                <a:blip r:embed="rId5"/>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89307157-F4A0-4CE8-820E-F5F03B4C5528}"/>
              </a:ext>
            </a:extLst>
          </p:cNvPr>
          <p:cNvCxnSpPr>
            <a:stCxn id="10" idx="2"/>
            <a:endCxn id="12" idx="1"/>
          </p:cNvCxnSpPr>
          <p:nvPr/>
        </p:nvCxnSpPr>
        <p:spPr>
          <a:xfrm rot="16200000" flipH="1">
            <a:off x="8994486" y="3869059"/>
            <a:ext cx="443370" cy="7455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3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6503-1DCF-CFBA-FD63-8278EF12AF01}"/>
              </a:ext>
            </a:extLst>
          </p:cNvPr>
          <p:cNvSpPr>
            <a:spLocks noGrp="1"/>
          </p:cNvSpPr>
          <p:nvPr>
            <p:ph type="title"/>
          </p:nvPr>
        </p:nvSpPr>
        <p:spPr/>
        <p:txBody>
          <a:bodyPr/>
          <a:lstStyle/>
          <a:p>
            <a:r>
              <a:rPr lang="en-US" dirty="0"/>
              <a:t>Regression as Gaussian Process (GP) [2,9]</a:t>
            </a:r>
          </a:p>
        </p:txBody>
      </p:sp>
      <mc:AlternateContent xmlns:mc="http://schemas.openxmlformats.org/markup-compatibility/2006" xmlns:a14="http://schemas.microsoft.com/office/drawing/2010/main">
        <mc:Choice Requires="a14">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64540689"/>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64540689"/>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Footer Placeholder 3">
            <a:extLst>
              <a:ext uri="{FF2B5EF4-FFF2-40B4-BE49-F238E27FC236}">
                <a16:creationId xmlns:a16="http://schemas.microsoft.com/office/drawing/2014/main" id="{D7E32A3F-416D-1EB5-2FC2-E834F9B7093E}"/>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12">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3">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4427D850-489F-1AC0-6243-0352C2112AA1}"/>
              </a:ext>
            </a:extLst>
          </p:cNvPr>
          <p:cNvSpPr>
            <a:spLocks noGrp="1"/>
          </p:cNvSpPr>
          <p:nvPr>
            <p:ph type="sldNum" sz="quarter" idx="12"/>
          </p:nvPr>
        </p:nvSpPr>
        <p:spPr/>
        <p:txBody>
          <a:bodyPr/>
          <a:lstStyle/>
          <a:p>
            <a:fld id="{BB5BDEE0-5897-43EE-8390-09DDB5CCC2DB}" type="slidenum">
              <a:rPr lang="en-US" smtClean="0"/>
              <a:t>12</a:t>
            </a:fld>
            <a:endParaRPr lang="en-US" dirty="0"/>
          </a:p>
        </p:txBody>
      </p:sp>
    </p:spTree>
    <p:extLst>
      <p:ext uri="{BB962C8B-B14F-4D97-AF65-F5344CB8AC3E}">
        <p14:creationId xmlns:p14="http://schemas.microsoft.com/office/powerpoint/2010/main" val="116648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660DC8F6-62F2-4D93-8383-E3DA3AEE51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graphicEl>
                                              <a:dgm id="{7478BBE4-762B-414B-96C3-89D7C5225F3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graphicEl>
                                              <a:dgm id="{C06958F6-65F6-42DF-AC3E-C129A1AC337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graphicEl>
                                              <a:dgm id="{E8C15EFA-AC93-4261-8CC5-53C4230B097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graphicEl>
                                              <a:dgm id="{B0D50D0B-2C3E-4CFC-A3A4-8435E9C8E5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graphicEl>
                                              <a:dgm id="{47DC59D5-FFDD-46B8-A5FE-AF8BEF7FCA1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graphicEl>
                                              <a:dgm id="{3CD7DA74-D5C8-4A59-98A6-CC0B6378375E}"/>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graphicEl>
                                              <a:dgm id="{1A60DF29-098E-4ADA-BE43-3DAB564ED37B}"/>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graphicEl>
                                              <a:dgm id="{B31A6283-E206-4068-A505-28490CD7BD3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graphicEl>
                                              <a:dgm id="{41E7665E-794A-4DAF-92D4-CD876F91FF0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graphicEl>
                                              <a:dgm id="{BE9539B2-E702-4E2E-B900-50B5B178084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graphicEl>
                                              <a:dgm id="{51246DEB-DE4E-4309-A73C-FD8CE061DD15}"/>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graphicEl>
                                              <a:dgm id="{4C8E49A8-64DF-444C-A6AB-417E2A97B4F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graphicEl>
                                              <a:dgm id="{5DEF9282-2980-4205-91A5-026B4D6E8007}"/>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graphicEl>
                                              <a:dgm id="{594FE0A9-39FB-4D7F-A153-62F0062C5780}"/>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graphicEl>
                                              <a:dgm id="{A4E83C64-C870-4EEA-8CA7-DF18B0400F94}"/>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graphicEl>
                                              <a:dgm id="{0CCBA97F-0CB3-403E-82EB-C0241C7FDCDB}"/>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graphicEl>
                                              <a:dgm id="{E95CA2E7-7535-4C29-9E62-9F132A291863}"/>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graphicEl>
                                              <a:dgm id="{8EF68524-F144-44E1-A52E-E01F344B953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D1F9-5C62-52E8-7AE2-C76645E9CEA8}"/>
              </a:ext>
            </a:extLst>
          </p:cNvPr>
          <p:cNvSpPr>
            <a:spLocks noGrp="1"/>
          </p:cNvSpPr>
          <p:nvPr>
            <p:ph type="title"/>
          </p:nvPr>
        </p:nvSpPr>
        <p:spPr/>
        <p:txBody>
          <a:bodyPr/>
          <a:lstStyle/>
          <a:p>
            <a:r>
              <a:rPr lang="en-US" dirty="0"/>
              <a:t>Regression as Gaussian Process [2,9]</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Footer Placeholder 3">
            <a:extLst>
              <a:ext uri="{FF2B5EF4-FFF2-40B4-BE49-F238E27FC236}">
                <a16:creationId xmlns:a16="http://schemas.microsoft.com/office/drawing/2014/main" id="{81C50226-24DA-82E9-77C9-6A8385D48F32}"/>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12">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3">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1069E252-785C-6FDB-353F-0637C229A674}"/>
              </a:ext>
            </a:extLst>
          </p:cNvPr>
          <p:cNvSpPr>
            <a:spLocks noGrp="1"/>
          </p:cNvSpPr>
          <p:nvPr>
            <p:ph type="sldNum" sz="quarter" idx="12"/>
          </p:nvPr>
        </p:nvSpPr>
        <p:spPr/>
        <p:txBody>
          <a:bodyPr/>
          <a:lstStyle/>
          <a:p>
            <a:fld id="{BB5BDEE0-5897-43EE-8390-09DDB5CCC2DB}" type="slidenum">
              <a:rPr lang="en-US" smtClean="0"/>
              <a:t>13</a:t>
            </a:fld>
            <a:endParaRPr lang="en-US" dirty="0"/>
          </a:p>
        </p:txBody>
      </p:sp>
    </p:spTree>
    <p:extLst>
      <p:ext uri="{BB962C8B-B14F-4D97-AF65-F5344CB8AC3E}">
        <p14:creationId xmlns:p14="http://schemas.microsoft.com/office/powerpoint/2010/main" val="9960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8CC8503-96B3-42EC-AE0A-951EB7A8B64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E61345AF-7AFF-496E-B7F9-9F6A9DB5526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D4BBA071-88E1-4148-BD80-7FB368E5229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991765C5-D15E-432D-98B6-767E9FACE4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D88DA716-C0FF-48EE-9F0E-638C7847895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24443FF-1998-4518-B686-A3A2D601FC9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C4034D1-4D08-4B55-BAD1-D5DCDD5CD2B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248514B-20D2-4BB5-AEB4-25AB5614DC2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ECEC7C42-5FCB-43F9-BB00-531EA9D6A42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4880CDC7-63FE-46E4-97EB-B788149EECC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A882210-17BB-4A3E-8633-51A8D7B70BA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7FC6495B-1E78-4AE4-9130-18B090C6B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a:extLst>
              <a:ext uri="{FF2B5EF4-FFF2-40B4-BE49-F238E27FC236}">
                <a16:creationId xmlns:a16="http://schemas.microsoft.com/office/drawing/2014/main" id="{30B56DD8-19E4-86F5-2CA8-BA4B8E57204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RBF [3]</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r>
                      <a:rPr lang="de-DE" sz="2800" b="0" i="1"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𝜎</m:t>
                        </m:r>
                      </m:e>
                      <m:sup>
                        <m:r>
                          <a:rPr lang="de-DE" sz="2800" b="0" i="1" smtClean="0">
                            <a:latin typeface="Cambria Math" panose="02040503050406030204" pitchFamily="18" charset="0"/>
                          </a:rPr>
                          <m:t>2</m:t>
                        </m:r>
                      </m:sup>
                    </m:sSup>
                    <m:r>
                      <m:rPr>
                        <m:nor/>
                      </m:rPr>
                      <a:rPr lang="de-DE" sz="2800" b="0" i="0" smtClean="0">
                        <a:latin typeface="Cambria Math" panose="02040503050406030204" pitchFamily="18" charset="0"/>
                      </a:rPr>
                      <m:t>exp</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m:t>
                        </m:r>
                        <m:f>
                          <m:fPr>
                            <m:ctrlPr>
                              <a:rPr lang="de-DE" sz="2800" b="0" i="1" smtClean="0">
                                <a:latin typeface="Cambria Math" panose="02040503050406030204" pitchFamily="18" charset="0"/>
                              </a:rPr>
                            </m:ctrlPr>
                          </m:fPr>
                          <m:num>
                            <m:sSup>
                              <m:sSupPr>
                                <m:ctrlPr>
                                  <a:rPr lang="de-DE" sz="2800" b="0" i="1" smtClean="0">
                                    <a:latin typeface="Cambria Math" panose="02040503050406030204" pitchFamily="18" charset="0"/>
                                  </a:rPr>
                                </m:ctrlPr>
                              </m:sSupPr>
                              <m:e>
                                <m:d>
                                  <m:dPr>
                                    <m:begChr m:val="|"/>
                                    <m:endChr m:val="|"/>
                                    <m:ctrlPr>
                                      <a:rPr lang="de-DE" sz="2800" b="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e>
                              <m:sup>
                                <m:r>
                                  <a:rPr lang="de-DE" sz="2800" b="0" i="1" smtClean="0">
                                    <a:latin typeface="Cambria Math" panose="02040503050406030204" pitchFamily="18" charset="0"/>
                                  </a:rPr>
                                  <m:t>2</m:t>
                                </m:r>
                              </m:sup>
                            </m:sSup>
                          </m:num>
                          <m:den>
                            <m:r>
                              <a:rPr lang="de-DE" sz="2800" b="0" i="1" smtClean="0">
                                <a:latin typeface="Cambria Math" panose="02040503050406030204" pitchFamily="18" charset="0"/>
                              </a:rPr>
                              <m:t>2</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𝑙</m:t>
                                </m:r>
                              </m:e>
                              <m:sup>
                                <m:r>
                                  <a:rPr lang="de-DE" sz="2800" b="0" i="1" smtClean="0">
                                    <a:latin typeface="Cambria Math" panose="02040503050406030204" pitchFamily="18" charset="0"/>
                                  </a:rPr>
                                  <m:t>2</m:t>
                                </m:r>
                              </m:sup>
                            </m:sSup>
                          </m:den>
                        </m:f>
                      </m:e>
                    </m:d>
                    <m:r>
                      <m:rPr>
                        <m:nor/>
                      </m:rPr>
                      <a:rPr lang="en-US" sz="2800"/>
                      <m:t> </m:t>
                    </m:r>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pPr lvl="1"/>
                <a:r>
                  <a:rPr lang="en-US" dirty="0"/>
                  <a:t>Cannot extrapolate more than </a:t>
                </a:r>
                <a14:m>
                  <m:oMath xmlns:m="http://schemas.openxmlformats.org/officeDocument/2006/math">
                    <m:r>
                      <a:rPr lang="de-DE" b="0" i="1" smtClean="0">
                        <a:latin typeface="Cambria Math" panose="02040503050406030204" pitchFamily="18" charset="0"/>
                      </a:rPr>
                      <m:t>𝑙</m:t>
                    </m:r>
                  </m:oMath>
                </a14:m>
                <a:r>
                  <a:rPr lang="en-US" dirty="0"/>
                  <a:t> units away from data [3]</a:t>
                </a:r>
              </a:p>
              <a:p>
                <a:r>
                  <a:rPr lang="en-US" dirty="0"/>
                  <a:t>Universal [3]</a:t>
                </a:r>
              </a:p>
              <a:p>
                <a:r>
                  <a:rPr lang="en-US" dirty="0"/>
                  <a:t>De-facto default kernel for GP [3]</a:t>
                </a:r>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6"/>
                <a:stretch>
                  <a:fillRect l="-2118" r="-2235" b="-33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14</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9068226" y="4169562"/>
            <a:ext cx="260061" cy="854360"/>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a:off x="4862286" y="4203697"/>
            <a:ext cx="4290208" cy="3468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2968171" y="2975429"/>
            <a:ext cx="4680858" cy="3048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26050B-1EC8-4416-EFDE-9EF8C0C17AC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Periodic [3]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sSup>
                      <m:sSupPr>
                        <m:ctrlPr>
                          <a:rPr lang="de-DE" i="1">
                            <a:latin typeface="Cambria Math" panose="02040503050406030204" pitchFamily="18" charset="0"/>
                          </a:rPr>
                        </m:ctrlPr>
                      </m:sSupPr>
                      <m:e>
                        <m:r>
                          <a:rPr lang="de-DE" b="0" i="1" smtClean="0">
                            <a:latin typeface="Cambria Math" panose="02040503050406030204" pitchFamily="18" charset="0"/>
                          </a:rPr>
                          <m:t> </m:t>
                        </m:r>
                        <m:r>
                          <a:rPr lang="de-DE" i="1">
                            <a:latin typeface="Cambria Math" panose="02040503050406030204" pitchFamily="18" charset="0"/>
                          </a:rPr>
                          <m:t>𝜎</m:t>
                        </m:r>
                      </m:e>
                      <m:sup>
                        <m:r>
                          <a:rPr lang="de-DE" i="1">
                            <a:latin typeface="Cambria Math" panose="02040503050406030204" pitchFamily="18" charset="0"/>
                          </a:rPr>
                          <m:t>2</m:t>
                        </m:r>
                      </m:sup>
                    </m:sSup>
                    <m:r>
                      <m:rPr>
                        <m:nor/>
                      </m:rPr>
                      <a:rPr lang="de-DE">
                        <a:latin typeface="Cambria Math" panose="02040503050406030204" pitchFamily="18" charset="0"/>
                      </a:rPr>
                      <m:t>exp</m:t>
                    </m:r>
                    <m:d>
                      <m:dPr>
                        <m:ctrlPr>
                          <a:rPr lang="de-DE" i="1">
                            <a:latin typeface="Cambria Math" panose="02040503050406030204" pitchFamily="18" charset="0"/>
                          </a:rPr>
                        </m:ctrlPr>
                      </m:dPr>
                      <m:e>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2 </m:t>
                            </m:r>
                            <m:func>
                              <m:funcPr>
                                <m:ctrlPr>
                                  <a:rPr lang="de-DE" i="1">
                                    <a:latin typeface="Cambria Math" panose="02040503050406030204" pitchFamily="18" charset="0"/>
                                  </a:rPr>
                                </m:ctrlPr>
                              </m:funcPr>
                              <m:fName>
                                <m:sSup>
                                  <m:sSupPr>
                                    <m:ctrlPr>
                                      <a:rPr lang="de-DE" i="1">
                                        <a:latin typeface="Cambria Math" panose="02040503050406030204" pitchFamily="18" charset="0"/>
                                      </a:rPr>
                                    </m:ctrlPr>
                                  </m:sSupPr>
                                  <m:e>
                                    <m:r>
                                      <m:rPr>
                                        <m:sty m:val="p"/>
                                      </m:rPr>
                                      <a:rPr lang="de-DE">
                                        <a:latin typeface="Cambria Math" panose="02040503050406030204" pitchFamily="18" charset="0"/>
                                      </a:rPr>
                                      <m:t>sin</m:t>
                                    </m:r>
                                  </m:e>
                                  <m:sup>
                                    <m:r>
                                      <a:rPr lang="de-DE" i="1">
                                        <a:latin typeface="Cambria Math" panose="02040503050406030204" pitchFamily="18" charset="0"/>
                                      </a:rPr>
                                      <m:t>2</m:t>
                                    </m:r>
                                  </m:sup>
                                </m:sSup>
                              </m:fName>
                              <m:e>
                                <m:d>
                                  <m:dPr>
                                    <m:ctrlPr>
                                      <a:rPr lang="de-DE" i="1" smtClean="0">
                                        <a:latin typeface="Cambria Math" panose="02040503050406030204" pitchFamily="18" charset="0"/>
                                      </a:rPr>
                                    </m:ctrlPr>
                                  </m:dPr>
                                  <m:e>
                                    <m:r>
                                      <a:rPr lang="de-DE" i="1">
                                        <a:latin typeface="Cambria Math" panose="02040503050406030204" pitchFamily="18" charset="0"/>
                                      </a:rPr>
                                      <m:t>𝜋</m:t>
                                    </m:r>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2</m:t>
                                            </m:r>
                                          </m:sub>
                                        </m:sSub>
                                      </m:e>
                                    </m:d>
                                    <m:r>
                                      <a:rPr lang="de-DE" i="1">
                                        <a:latin typeface="Cambria Math" panose="02040503050406030204" pitchFamily="18" charset="0"/>
                                      </a:rPr>
                                      <m:t>/</m:t>
                                    </m:r>
                                    <m:r>
                                      <a:rPr lang="de-DE" b="0" i="1" smtClean="0">
                                        <a:latin typeface="Cambria Math" panose="02040503050406030204" pitchFamily="18" charset="0"/>
                                      </a:rPr>
                                      <m:t>𝑝</m:t>
                                    </m:r>
                                  </m:e>
                                </m:d>
                              </m:e>
                            </m:func>
                          </m:num>
                          <m:den>
                            <m:sSup>
                              <m:sSupPr>
                                <m:ctrlPr>
                                  <a:rPr lang="de-DE" i="1">
                                    <a:latin typeface="Cambria Math" panose="02040503050406030204" pitchFamily="18" charset="0"/>
                                  </a:rPr>
                                </m:ctrlPr>
                              </m:sSupPr>
                              <m:e>
                                <m:r>
                                  <a:rPr lang="de-DE" i="1">
                                    <a:latin typeface="Cambria Math" panose="02040503050406030204" pitchFamily="18" charset="0"/>
                                  </a:rPr>
                                  <m:t>𝑙</m:t>
                                </m:r>
                              </m:e>
                              <m:sup>
                                <m:r>
                                  <a:rPr lang="de-DE" i="1">
                                    <a:latin typeface="Cambria Math" panose="02040503050406030204" pitchFamily="18" charset="0"/>
                                  </a:rPr>
                                  <m:t>2</m:t>
                                </m:r>
                              </m:sup>
                            </m:sSup>
                          </m:den>
                        </m:f>
                      </m:e>
                    </m:d>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14:m>
                  <m:oMath xmlns:m="http://schemas.openxmlformats.org/officeDocument/2006/math">
                    <m:r>
                      <a:rPr lang="de-DE" b="0" i="1" smtClean="0">
                        <a:latin typeface="Cambria Math" panose="02040503050406030204" pitchFamily="18" charset="0"/>
                      </a:rPr>
                      <m:t>𝑝</m:t>
                    </m:r>
                  </m:oMath>
                </a14:m>
                <a:r>
                  <a:rPr lang="en-US" dirty="0"/>
                  <a:t> distance between repetitions</a:t>
                </a:r>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r="-18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15</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8682055" y="3795454"/>
            <a:ext cx="196520" cy="720261"/>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flipV="1">
            <a:off x="4910813" y="4120687"/>
            <a:ext cx="3834920" cy="61852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3272971" y="3285067"/>
            <a:ext cx="4626429" cy="2029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Down 11">
            <a:extLst>
              <a:ext uri="{FF2B5EF4-FFF2-40B4-BE49-F238E27FC236}">
                <a16:creationId xmlns:a16="http://schemas.microsoft.com/office/drawing/2014/main" id="{FCB58692-8797-E93E-CB13-96A9BA297FF2}"/>
              </a:ext>
            </a:extLst>
          </p:cNvPr>
          <p:cNvSpPr/>
          <p:nvPr/>
        </p:nvSpPr>
        <p:spPr>
          <a:xfrm rot="2715689">
            <a:off x="9116937" y="5117576"/>
            <a:ext cx="196520"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199328">
            <a:off x="5744446" y="5270401"/>
            <a:ext cx="3500544" cy="122599"/>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05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036BD9F6-2C25-FF66-57F8-A615E34C4C9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9456" y="1851706"/>
            <a:ext cx="5181600" cy="4318000"/>
          </a:xfrm>
        </p:spPr>
      </p:pic>
      <p:sp>
        <p:nvSpPr>
          <p:cNvPr id="25" name="Arrow: Up-Down 24">
            <a:extLst>
              <a:ext uri="{FF2B5EF4-FFF2-40B4-BE49-F238E27FC236}">
                <a16:creationId xmlns:a16="http://schemas.microsoft.com/office/drawing/2014/main" id="{324D632B-384E-48D9-06F3-8A7148C4BC8C}"/>
              </a:ext>
            </a:extLst>
          </p:cNvPr>
          <p:cNvSpPr/>
          <p:nvPr/>
        </p:nvSpPr>
        <p:spPr>
          <a:xfrm rot="2715689">
            <a:off x="9205395" y="4308370"/>
            <a:ext cx="196520" cy="720261"/>
          </a:xfrm>
          <a:prstGeom prst="upDown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Linear [3]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r>
                      <a:rPr lang="de-DE" sz="2800" b="0" i="1" smtClean="0">
                        <a:latin typeface="Cambria Math" panose="02040503050406030204" pitchFamily="18" charset="0"/>
                      </a:rPr>
                      <m:t> </m:t>
                    </m:r>
                    <m:sSubSup>
                      <m:sSubSupPr>
                        <m:ctrlPr>
                          <a:rPr lang="de-DE" sz="2800" b="0" i="1" smtClean="0">
                            <a:latin typeface="Cambria Math" panose="02040503050406030204" pitchFamily="18" charset="0"/>
                          </a:rPr>
                        </m:ctrlPr>
                      </m:sSubSupPr>
                      <m:e>
                        <m:r>
                          <a:rPr lang="de-DE" sz="2800" b="0" i="1" smtClean="0">
                            <a:latin typeface="Cambria Math" panose="02040503050406030204" pitchFamily="18" charset="0"/>
                          </a:rPr>
                          <m:t>𝜎</m:t>
                        </m:r>
                      </m:e>
                      <m:sub>
                        <m:r>
                          <a:rPr lang="de-DE" sz="2800" b="0" i="1" smtClean="0">
                            <a:latin typeface="Cambria Math" panose="02040503050406030204" pitchFamily="18" charset="0"/>
                          </a:rPr>
                          <m:t>𝑏</m:t>
                        </m:r>
                      </m:sub>
                      <m:sup>
                        <m:r>
                          <a:rPr lang="de-DE" sz="2800" b="0" i="1" smtClean="0">
                            <a:latin typeface="Cambria Math" panose="02040503050406030204" pitchFamily="18" charset="0"/>
                          </a:rPr>
                          <m:t>2</m:t>
                        </m:r>
                      </m:sup>
                    </m:sSubSup>
                    <m:r>
                      <m:rPr>
                        <m:nor/>
                      </m:rPr>
                      <a:rPr lang="de-DE" sz="2800" b="0" i="0"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i="1">
                            <a:latin typeface="Cambria Math" panose="02040503050406030204" pitchFamily="18" charset="0"/>
                          </a:rPr>
                          <m:t>𝜎</m:t>
                        </m:r>
                      </m:e>
                      <m:sup>
                        <m:r>
                          <a:rPr lang="de-DE" sz="2800" b="0" i="1" smtClean="0">
                            <a:latin typeface="Cambria Math" panose="02040503050406030204" pitchFamily="18" charset="0"/>
                          </a:rPr>
                          <m:t>2</m:t>
                        </m:r>
                      </m:sup>
                    </m:sSup>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oMath>
                </a14:m>
                <a:endParaRPr lang="de-DE" i="1" dirty="0">
                  <a:latin typeface="Cambria Math" panose="02040503050406030204" pitchFamily="18" charset="0"/>
                </a:endParaRPr>
              </a:p>
              <a:p>
                <a:r>
                  <a:rPr lang="de-DE" dirty="0"/>
                  <a:t>Non </a:t>
                </a:r>
                <a:r>
                  <a:rPr lang="de-DE" dirty="0" err="1"/>
                  <a:t>stationary</a:t>
                </a:r>
                <a:r>
                  <a:rPr lang="de-DE" dirty="0"/>
                  <a:t> </a:t>
                </a:r>
                <a:r>
                  <a:rPr lang="de-DE" dirty="0" err="1"/>
                  <a:t>kernel</a:t>
                </a:r>
                <a:r>
                  <a:rPr lang="de-DE" dirty="0"/>
                  <a:t> </a:t>
                </a:r>
              </a:p>
              <a:p>
                <a:pPr lvl="1"/>
                <a:r>
                  <a:rPr lang="de-DE" dirty="0" err="1"/>
                  <a:t>Dependend</a:t>
                </a:r>
                <a:r>
                  <a:rPr lang="de-DE" dirty="0"/>
                  <a:t> on absolut </a:t>
                </a:r>
                <a:r>
                  <a:rPr lang="de-DE" dirty="0" err="1"/>
                  <a:t>position</a:t>
                </a:r>
                <a:r>
                  <a:rPr lang="de-DE" dirty="0"/>
                  <a:t> </a:t>
                </a:r>
                <a:r>
                  <a:rPr lang="de-DE" dirty="0" err="1"/>
                  <a:t>of</a:t>
                </a:r>
                <a:r>
                  <a:rPr lang="de-DE" dirty="0"/>
                  <a:t> </a:t>
                </a:r>
                <a:r>
                  <a:rPr lang="de-DE" dirty="0" err="1"/>
                  <a:t>input</a:t>
                </a:r>
                <a:endParaRPr lang="de-DE"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14:m>
                  <m:oMath xmlns:m="http://schemas.openxmlformats.org/officeDocument/2006/math">
                    <m:r>
                      <a:rPr lang="de-DE" b="0" i="1" smtClean="0">
                        <a:latin typeface="Cambria Math" panose="02040503050406030204" pitchFamily="18" charset="0"/>
                      </a:rPr>
                      <m:t>𝑐</m:t>
                    </m:r>
                  </m:oMath>
                </a14:m>
                <a:r>
                  <a:rPr lang="en-US" dirty="0"/>
                  <a:t> offset </a:t>
                </a:r>
                <a14:m>
                  <m:oMath xmlns:m="http://schemas.openxmlformats.org/officeDocument/2006/math">
                    <m:r>
                      <a:rPr lang="de-DE" dirty="0" smtClean="0">
                        <a:latin typeface="Cambria Math" panose="02040503050406030204" pitchFamily="18" charset="0"/>
                      </a:rPr>
                      <m:t>(</m:t>
                    </m:r>
                    <m:r>
                      <a:rPr lang="de-DE" i="1">
                        <a:latin typeface="Cambria Math" panose="02040503050406030204" pitchFamily="18" charset="0"/>
                      </a:rPr>
                      <m:t>𝜎</m:t>
                    </m:r>
                    <m:r>
                      <a:rPr lang="de-DE" b="0" i="1" smtClean="0">
                        <a:latin typeface="Cambria Math" panose="02040503050406030204" pitchFamily="18" charset="0"/>
                      </a:rPr>
                      <m:t>=0)</m:t>
                    </m:r>
                  </m:oMath>
                </a14:m>
                <a:r>
                  <a:rPr lang="en-US" dirty="0"/>
                  <a:t> </a:t>
                </a:r>
              </a:p>
              <a:p>
                <a:pPr lvl="1"/>
                <a:r>
                  <a:rPr lang="en-US" dirty="0"/>
                  <a:t>Without noisy training data</a:t>
                </a:r>
              </a:p>
              <a:p>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𝑏</m:t>
                        </m:r>
                      </m:sub>
                      <m:sup>
                        <m:r>
                          <a:rPr lang="de-DE" i="1">
                            <a:latin typeface="Cambria Math" panose="02040503050406030204" pitchFamily="18" charset="0"/>
                          </a:rPr>
                          <m:t>2</m:t>
                        </m:r>
                      </m:sup>
                    </m:sSubSup>
                  </m:oMath>
                </a14:m>
                <a:r>
                  <a:rPr lang="en-US" dirty="0"/>
                  <a:t> how far from c </a:t>
                </a:r>
                <a14:m>
                  <m:oMath xmlns:m="http://schemas.openxmlformats.org/officeDocument/2006/math">
                    <m:r>
                      <a:rPr lang="de-DE" i="1">
                        <a:latin typeface="Cambria Math" panose="02040503050406030204" pitchFamily="18" charset="0"/>
                      </a:rPr>
                      <m:t>𝜎</m:t>
                    </m:r>
                    <m:r>
                      <a:rPr lang="de-DE" i="1">
                        <a:latin typeface="Cambria Math" panose="02040503050406030204" pitchFamily="18" charset="0"/>
                      </a:rPr>
                      <m:t>=0</m:t>
                    </m:r>
                  </m:oMath>
                </a14:m>
                <a:endParaRPr lang="en-US" dirty="0"/>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l="-21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16</a:t>
            </a:fld>
            <a:endParaRPr lang="en-US" dirty="0"/>
          </a:p>
        </p:txBody>
      </p:sp>
      <p:sp>
        <p:nvSpPr>
          <p:cNvPr id="12" name="Arrow: Up-Down 11">
            <a:extLst>
              <a:ext uri="{FF2B5EF4-FFF2-40B4-BE49-F238E27FC236}">
                <a16:creationId xmlns:a16="http://schemas.microsoft.com/office/drawing/2014/main" id="{FCB58692-8797-E93E-CB13-96A9BA297FF2}"/>
              </a:ext>
            </a:extLst>
          </p:cNvPr>
          <p:cNvSpPr/>
          <p:nvPr/>
        </p:nvSpPr>
        <p:spPr>
          <a:xfrm rot="8115689">
            <a:off x="9262449" y="4332067"/>
            <a:ext cx="151575"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20906746">
            <a:off x="4736268" y="5076686"/>
            <a:ext cx="4596583" cy="168582"/>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7C73773-8898-CAFF-E9AA-F6E2C09C78FC}"/>
              </a:ext>
            </a:extLst>
          </p:cNvPr>
          <p:cNvSpPr/>
          <p:nvPr/>
        </p:nvSpPr>
        <p:spPr>
          <a:xfrm rot="199328">
            <a:off x="3346433" y="4418029"/>
            <a:ext cx="5906794" cy="91894"/>
          </a:xfrm>
          <a:prstGeom prst="rightArrow">
            <a:avLst>
              <a:gd name="adj1" fmla="val 50000"/>
              <a:gd name="adj2" fmla="val 160706"/>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25" idx="6"/>
          </p:cNvCxnSpPr>
          <p:nvPr/>
        </p:nvCxnSpPr>
        <p:spPr>
          <a:xfrm>
            <a:off x="3563257" y="4703399"/>
            <a:ext cx="57749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2" grpId="0" animBg="1"/>
      <p:bldP spid="17" grpId="0"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7B14897A-2258-4408-872B-168737D7F86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7929" y="2505075"/>
            <a:ext cx="4421505" cy="3684588"/>
          </a:xfrm>
        </p:spPr>
      </p:pic>
      <p:pic>
        <p:nvPicPr>
          <p:cNvPr id="19" name="Content Placeholder 18">
            <a:extLst>
              <a:ext uri="{FF2B5EF4-FFF2-40B4-BE49-F238E27FC236}">
                <a16:creationId xmlns:a16="http://schemas.microsoft.com/office/drawing/2014/main" id="{4A6656D9-FCE4-1F18-ACCD-D6BBF2494818}"/>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3041" y="2505075"/>
            <a:ext cx="4421505" cy="3684588"/>
          </a:xfrm>
        </p:spPr>
      </p:pic>
      <p:sp>
        <p:nvSpPr>
          <p:cNvPr id="2" name="Title 1">
            <a:extLst>
              <a:ext uri="{FF2B5EF4-FFF2-40B4-BE49-F238E27FC236}">
                <a16:creationId xmlns:a16="http://schemas.microsoft.com/office/drawing/2014/main" id="{4EE90AAB-1DAE-39CD-7DEF-1C5C374D311B}"/>
              </a:ext>
            </a:extLst>
          </p:cNvPr>
          <p:cNvSpPr>
            <a:spLocks noGrp="1"/>
          </p:cNvSpPr>
          <p:nvPr>
            <p:ph type="title"/>
          </p:nvPr>
        </p:nvSpPr>
        <p:spPr/>
        <p:txBody>
          <a:bodyPr/>
          <a:lstStyle/>
          <a:p>
            <a:r>
              <a:rPr lang="en-US" dirty="0"/>
              <a:t>Kernels – Linear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D44C179-348B-9517-D216-5441A6976029}"/>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𝟎</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3" name="Text Placeholder 2">
                <a:extLst>
                  <a:ext uri="{FF2B5EF4-FFF2-40B4-BE49-F238E27FC236}">
                    <a16:creationId xmlns:a16="http://schemas.microsoft.com/office/drawing/2014/main" id="{8D44C179-348B-9517-D216-5441A6976029}"/>
                  </a:ext>
                </a:extLst>
              </p:cNvPr>
              <p:cNvSpPr>
                <a:spLocks noGrp="1" noRot="1" noChangeAspect="1" noMove="1" noResize="1" noEditPoints="1" noAdjustHandles="1" noChangeArrowheads="1" noChangeShapeType="1" noTextEdit="1"/>
              </p:cNvSpPr>
              <p:nvPr>
                <p:ph type="body" idx="1"/>
              </p:nvPr>
            </p:nvSpPr>
            <p:spPr>
              <a:blipFill>
                <a:blip r:embed="rId6"/>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80229B88-2AE8-4463-547B-B512A124F2E6}"/>
                  </a:ext>
                </a:extLst>
              </p:cNvPr>
              <p:cNvSpPr>
                <a:spLocks noGrp="1"/>
              </p:cNvSpPr>
              <p:nvPr>
                <p:ph type="body" sz="quarter" idx="3"/>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𝟒</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5" name="Text Placeholder 4">
                <a:extLst>
                  <a:ext uri="{FF2B5EF4-FFF2-40B4-BE49-F238E27FC236}">
                    <a16:creationId xmlns:a16="http://schemas.microsoft.com/office/drawing/2014/main" id="{80229B88-2AE8-4463-547B-B512A124F2E6}"/>
                  </a:ext>
                </a:extLst>
              </p:cNvPr>
              <p:cNvSpPr>
                <a:spLocks noGrp="1" noRot="1" noChangeAspect="1" noMove="1" noResize="1" noEditPoints="1" noAdjustHandles="1" noChangeArrowheads="1" noChangeShapeType="1" noTextEdit="1"/>
              </p:cNvSpPr>
              <p:nvPr>
                <p:ph type="body" sz="quarter" idx="3"/>
              </p:nvPr>
            </p:nvSpPr>
            <p:spPr>
              <a:blipFill>
                <a:blip r:embed="rId7"/>
                <a:stretch>
                  <a:fillRect b="-2222"/>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3666BFB-2BDF-C017-4DC4-52B3D6EF1F3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E5FF001-9B56-A45E-1FBB-C6E9CFCA2AE8}"/>
              </a:ext>
            </a:extLst>
          </p:cNvPr>
          <p:cNvSpPr>
            <a:spLocks noGrp="1"/>
          </p:cNvSpPr>
          <p:nvPr>
            <p:ph type="sldNum" sz="quarter" idx="12"/>
          </p:nvPr>
        </p:nvSpPr>
        <p:spPr/>
        <p:txBody>
          <a:bodyPr/>
          <a:lstStyle/>
          <a:p>
            <a:fld id="{BB5BDEE0-5897-43EE-8390-09DDB5CCC2DB}" type="slidenum">
              <a:rPr lang="en-US" smtClean="0"/>
              <a:t>17</a:t>
            </a:fld>
            <a:endParaRPr lang="en-US" dirty="0"/>
          </a:p>
        </p:txBody>
      </p:sp>
    </p:spTree>
    <p:extLst>
      <p:ext uri="{BB962C8B-B14F-4D97-AF65-F5344CB8AC3E}">
        <p14:creationId xmlns:p14="http://schemas.microsoft.com/office/powerpoint/2010/main" val="271837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DB2A00-25CA-791C-9D0C-CD7CB08E2A1D}"/>
              </a:ext>
            </a:extLst>
          </p:cNvPr>
          <p:cNvSpPr>
            <a:spLocks noGrp="1"/>
          </p:cNvSpPr>
          <p:nvPr>
            <p:ph type="title"/>
          </p:nvPr>
        </p:nvSpPr>
        <p:spPr/>
        <p:txBody>
          <a:bodyPr/>
          <a:lstStyle/>
          <a:p>
            <a:r>
              <a:rPr lang="en-US" dirty="0"/>
              <a:t>Regression as GP recipe [1,2]</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24ACFCC-3272-0273-F312-17C3C2D0FAC5}"/>
                  </a:ext>
                </a:extLst>
              </p:cNvPr>
              <p:cNvSpPr>
                <a:spLocks noGrp="1"/>
              </p:cNvSpPr>
              <p:nvPr>
                <p:ph idx="1"/>
              </p:nvPr>
            </p:nvSpPr>
            <p:spPr/>
            <p:txBody>
              <a:bodyPr/>
              <a:lstStyle/>
              <a:p>
                <a:r>
                  <a:rPr lang="en-US" dirty="0"/>
                  <a:t>Choose appropriate kernel for data</a:t>
                </a:r>
              </a:p>
              <a:p>
                <a:r>
                  <a:rPr lang="en-US" dirty="0"/>
                  <a:t>Determine prior distribution </a:t>
                </a:r>
                <a14:m>
                  <m:oMath xmlns:m="http://schemas.openxmlformats.org/officeDocument/2006/math">
                    <m:r>
                      <a:rPr lang="de-DE" sz="2800" b="0" i="1" smtClean="0">
                        <a:solidFill>
                          <a:schemeClr val="tx1"/>
                        </a:solidFill>
                        <a:latin typeface="Cambria Math" panose="02040503050406030204" pitchFamily="18" charset="0"/>
                      </a:rPr>
                      <m:t>𝒩</m:t>
                    </m:r>
                    <m:d>
                      <m:dPr>
                        <m:ctrlPr>
                          <a:rPr lang="de-DE" sz="2800" i="1">
                            <a:solidFill>
                              <a:schemeClr val="tx1"/>
                            </a:solidFill>
                            <a:latin typeface="Cambria Math" panose="02040503050406030204" pitchFamily="18" charset="0"/>
                          </a:rPr>
                        </m:ctrlPr>
                      </m:dPr>
                      <m:e>
                        <m:r>
                          <a:rPr lang="de-DE" sz="2800" b="0" i="1">
                            <a:solidFill>
                              <a:schemeClr val="tx1"/>
                            </a:solidFill>
                            <a:latin typeface="Cambria Math" panose="02040503050406030204" pitchFamily="18" charset="0"/>
                          </a:rPr>
                          <m:t>0</m:t>
                        </m:r>
                        <m:r>
                          <a:rPr lang="de-DE" sz="2800" i="1">
                            <a:solidFill>
                              <a:schemeClr val="tx1"/>
                            </a:solidFill>
                            <a:latin typeface="Cambria Math" panose="02040503050406030204" pitchFamily="18" charset="0"/>
                          </a:rPr>
                          <m:t>, </m:t>
                        </m:r>
                        <m:sSub>
                          <m:sSubPr>
                            <m:ctrlPr>
                              <a:rPr lang="de-DE" sz="2800" b="0" i="1">
                                <a:solidFill>
                                  <a:schemeClr val="tx1"/>
                                </a:solidFill>
                                <a:latin typeface="Cambria Math" panose="02040503050406030204" pitchFamily="18" charset="0"/>
                              </a:rPr>
                            </m:ctrlPr>
                          </m:sSubPr>
                          <m:e>
                            <m:r>
                              <m:rPr>
                                <m:sty m:val="p"/>
                                <m:aln/>
                              </m:rPr>
                              <a:rPr lang="de-DE" sz="2800" b="0" i="0">
                                <a:solidFill>
                                  <a:schemeClr val="tx1"/>
                                </a:solidFill>
                                <a:latin typeface="Cambria Math" panose="02040503050406030204" pitchFamily="18" charset="0"/>
                              </a:rPr>
                              <m:t>Σ</m:t>
                            </m:r>
                          </m:e>
                          <m:sub>
                            <m:r>
                              <a:rPr lang="de-DE" sz="2800" b="0" i="1" smtClean="0">
                                <a:solidFill>
                                  <a:schemeClr val="tx1"/>
                                </a:solidFill>
                                <a:latin typeface="Cambria Math" panose="02040503050406030204" pitchFamily="18" charset="0"/>
                              </a:rPr>
                              <m:t>𝑌𝑌</m:t>
                            </m:r>
                          </m:sub>
                        </m:sSub>
                      </m:e>
                    </m:d>
                  </m:oMath>
                </a14:m>
                <a:r>
                  <a:rPr lang="en-US" sz="2800" dirty="0"/>
                  <a:t> with training data </a:t>
                </a:r>
                <a14:m>
                  <m:oMath xmlns:m="http://schemas.openxmlformats.org/officeDocument/2006/math">
                    <m:r>
                      <a:rPr lang="de-DE" sz="2800" b="0" i="1" smtClean="0">
                        <a:latin typeface="Cambria Math" panose="02040503050406030204" pitchFamily="18" charset="0"/>
                      </a:rPr>
                      <m:t>𝑌</m:t>
                    </m:r>
                  </m:oMath>
                </a14:m>
                <a:endParaRPr lang="en-US" sz="2800" dirty="0"/>
              </a:p>
              <a:p>
                <a:r>
                  <a:rPr lang="en-US" dirty="0"/>
                  <a:t>Determine posterior distribution with conditioning </a:t>
                </a:r>
                <a14:m>
                  <m:oMath xmlns:m="http://schemas.openxmlformats.org/officeDocument/2006/math">
                    <m:r>
                      <a:rPr lang="de-DE" b="0" i="1" smtClean="0">
                        <a:latin typeface="Cambria Math" panose="02040503050406030204" pitchFamily="18" charset="0"/>
                      </a:rPr>
                      <m:t>𝑋</m:t>
                    </m:r>
                  </m:oMath>
                </a14:m>
                <a:r>
                  <a:rPr lang="en-US" dirty="0"/>
                  <a:t>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r>
                  <a:rPr lang="en-US" dirty="0"/>
                  <a:t>Add noise </a:t>
                </a:r>
                <a14:m>
                  <m:oMath xmlns:m="http://schemas.openxmlformats.org/officeDocument/2006/math">
                    <m:r>
                      <a:rPr lang="de-DE" b="0" i="1" smtClean="0">
                        <a:latin typeface="Cambria Math" panose="02040503050406030204" pitchFamily="18" charset="0"/>
                      </a:rPr>
                      <m:t>𝜎</m:t>
                    </m:r>
                  </m:oMath>
                </a14:m>
                <a:r>
                  <a:rPr lang="en-US" dirty="0"/>
                  <a:t> of training data</a:t>
                </a:r>
                <a:endParaRPr lang="de-DE" i="1" dirty="0">
                  <a:latin typeface="Cambria Math" panose="02040503050406030204" pitchFamily="18" charset="0"/>
                </a:endParaRP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d>
                            <m:dPr>
                              <m:ctrlPr>
                                <a:rPr lang="de-DE"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r>
                                <a:rPr lang="de-DE" b="0" i="1" smtClean="0">
                                  <a:latin typeface="Cambria Math" panose="02040503050406030204" pitchFamily="18" charset="0"/>
                                </a:rPr>
                                <m:t>𝐼</m:t>
                              </m:r>
                            </m:e>
                          </m:d>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𝜎</m:t>
                                  </m:r>
                                </m:e>
                                <m:sup>
                                  <m:r>
                                    <a:rPr lang="de-DE" i="1">
                                      <a:latin typeface="Cambria Math" panose="02040503050406030204" pitchFamily="18" charset="0"/>
                                    </a:rPr>
                                    <m:t>2</m:t>
                                  </m:r>
                                </m:sup>
                              </m:sSup>
                              <m:r>
                                <a:rPr lang="de-DE" i="1">
                                  <a:latin typeface="Cambria Math" panose="02040503050406030204" pitchFamily="18" charset="0"/>
                                </a:rPr>
                                <m:t>𝐼</m:t>
                              </m:r>
                            </m:e>
                          </m:d>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a:lnSpc>
                    <a:spcPct val="100000"/>
                  </a:lnSpc>
                  <a:spcAft>
                    <a:spcPts val="1200"/>
                  </a:spcAft>
                </a:pPr>
                <a:r>
                  <a:rPr lang="en-US" dirty="0"/>
                  <a:t>With marginalization extract any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𝑖</m:t>
                        </m:r>
                      </m:sub>
                    </m:sSub>
                    <m:r>
                      <a:rPr lang="de-DE" b="0" i="0"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𝜎</m:t>
                        </m:r>
                      </m:e>
                      <m:sub>
                        <m:r>
                          <a:rPr lang="de-DE" b="0" i="1" smtClean="0">
                            <a:latin typeface="Cambria Math" panose="02040503050406030204" pitchFamily="18" charset="0"/>
                          </a:rPr>
                          <m:t>𝑖</m:t>
                        </m:r>
                      </m:sub>
                    </m:sSub>
                  </m:oMath>
                </a14:m>
                <a:r>
                  <a:rPr lang="en-US" dirty="0"/>
                  <a:t> with </a:t>
                </a:r>
                <a14:m>
                  <m:oMath xmlns:m="http://schemas.openxmlformats.org/officeDocument/2006/math">
                    <m:sSubSup>
                      <m:sSubSupPr>
                        <m:ctrlPr>
                          <a:rPr lang="de-DE" b="0" i="1" smtClean="0">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𝑖</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𝑖𝑖</m:t>
                        </m:r>
                      </m:sub>
                    </m:sSub>
                  </m:oMath>
                </a14:m>
                <a:r>
                  <a:rPr lang="en-US" dirty="0"/>
                  <a:t> </a:t>
                </a:r>
              </a:p>
              <a:p>
                <a:pPr lvl="1">
                  <a:lnSpc>
                    <a:spcPct val="100000"/>
                  </a:lnSpc>
                  <a:spcAft>
                    <a:spcPts val="1200"/>
                  </a:spcAft>
                </a:pPr>
                <a:r>
                  <a:rPr lang="en-US" dirty="0"/>
                  <a:t>Got variance of prediction/ confidence of prediction</a:t>
                </a:r>
              </a:p>
            </p:txBody>
          </p:sp>
        </mc:Choice>
        <mc:Fallback xmlns="">
          <p:sp>
            <p:nvSpPr>
              <p:cNvPr id="8" name="Content Placeholder 7">
                <a:extLst>
                  <a:ext uri="{FF2B5EF4-FFF2-40B4-BE49-F238E27FC236}">
                    <a16:creationId xmlns:a16="http://schemas.microsoft.com/office/drawing/2014/main" id="{824ACFCC-3272-0273-F312-17C3C2D0FAC5}"/>
                  </a:ext>
                </a:extLst>
              </p:cNvPr>
              <p:cNvSpPr>
                <a:spLocks noGrp="1" noRot="1" noChangeAspect="1" noMove="1" noResize="1" noEditPoints="1" noAdjustHandles="1" noChangeArrowheads="1" noChangeShapeType="1" noTextEdit="1"/>
              </p:cNvSpPr>
              <p:nvPr>
                <p:ph idx="1"/>
              </p:nvPr>
            </p:nvSpPr>
            <p:spPr>
              <a:blipFill>
                <a:blip r:embed="rId3"/>
                <a:stretch>
                  <a:fillRect l="-1043" t="-2241" b="-280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450C479-507F-F30B-B542-B09F66A8F32D}"/>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A73AC25-1C6A-3B22-89B5-3355B480ED88}"/>
              </a:ext>
            </a:extLst>
          </p:cNvPr>
          <p:cNvSpPr>
            <a:spLocks noGrp="1"/>
          </p:cNvSpPr>
          <p:nvPr>
            <p:ph type="sldNum" sz="quarter" idx="12"/>
          </p:nvPr>
        </p:nvSpPr>
        <p:spPr/>
        <p:txBody>
          <a:bodyPr/>
          <a:lstStyle/>
          <a:p>
            <a:fld id="{BB5BDEE0-5897-43EE-8390-09DDB5CCC2DB}" type="slidenum">
              <a:rPr lang="en-US" smtClean="0"/>
              <a:t>18</a:t>
            </a:fld>
            <a:endParaRPr lang="en-US" dirty="0"/>
          </a:p>
        </p:txBody>
      </p:sp>
    </p:spTree>
    <p:extLst>
      <p:ext uri="{BB962C8B-B14F-4D97-AF65-F5344CB8AC3E}">
        <p14:creationId xmlns:p14="http://schemas.microsoft.com/office/powerpoint/2010/main" val="346057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9719A-1DC1-502B-BDB1-3F13DD4A2293}"/>
              </a:ext>
            </a:extLst>
          </p:cNvPr>
          <p:cNvSpPr>
            <a:spLocks noGrp="1"/>
          </p:cNvSpPr>
          <p:nvPr>
            <p:ph type="title"/>
          </p:nvPr>
        </p:nvSpPr>
        <p:spPr/>
        <p:txBody>
          <a:bodyPr/>
          <a:lstStyle/>
          <a:p>
            <a:r>
              <a:rPr lang="en-US" dirty="0"/>
              <a:t>Live coding</a:t>
            </a:r>
          </a:p>
        </p:txBody>
      </p:sp>
      <p:sp>
        <p:nvSpPr>
          <p:cNvPr id="7" name="Text Placeholder 6">
            <a:extLst>
              <a:ext uri="{FF2B5EF4-FFF2-40B4-BE49-F238E27FC236}">
                <a16:creationId xmlns:a16="http://schemas.microsoft.com/office/drawing/2014/main" id="{6158316C-F998-FE08-0616-3C50A1B3D5E8}"/>
              </a:ext>
            </a:extLst>
          </p:cNvPr>
          <p:cNvSpPr>
            <a:spLocks noGrp="1"/>
          </p:cNvSpPr>
          <p:nvPr>
            <p:ph type="body" idx="1"/>
          </p:nvPr>
        </p:nvSpPr>
        <p:spPr/>
        <p:txBody>
          <a:bodyPr/>
          <a:lstStyle/>
          <a:p>
            <a:r>
              <a:rPr lang="en-US" dirty="0">
                <a:hlinkClick r:id="rId2"/>
              </a:rPr>
              <a:t>https://github.com/sebastian-k-physics/SciML_Gaussian_Processes</a:t>
            </a:r>
            <a:endParaRPr lang="en-US" dirty="0"/>
          </a:p>
          <a:p>
            <a:endParaRPr lang="en-US" dirty="0"/>
          </a:p>
        </p:txBody>
      </p:sp>
      <p:sp>
        <p:nvSpPr>
          <p:cNvPr id="4" name="Footer Placeholder 3">
            <a:extLst>
              <a:ext uri="{FF2B5EF4-FFF2-40B4-BE49-F238E27FC236}">
                <a16:creationId xmlns:a16="http://schemas.microsoft.com/office/drawing/2014/main" id="{C54EA345-F6DD-3092-9343-C1F8A69AF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0417C-382C-0DA5-4D61-D719BE28CBA6}"/>
              </a:ext>
            </a:extLst>
          </p:cNvPr>
          <p:cNvSpPr>
            <a:spLocks noGrp="1"/>
          </p:cNvSpPr>
          <p:nvPr>
            <p:ph type="sldNum" sz="quarter" idx="12"/>
          </p:nvPr>
        </p:nvSpPr>
        <p:spPr/>
        <p:txBody>
          <a:bodyPr/>
          <a:lstStyle/>
          <a:p>
            <a:fld id="{BB5BDEE0-5897-43EE-8390-09DDB5CCC2DB}" type="slidenum">
              <a:rPr lang="en-US" smtClean="0"/>
              <a:t>19</a:t>
            </a:fld>
            <a:endParaRPr lang="en-US" dirty="0"/>
          </a:p>
        </p:txBody>
      </p:sp>
    </p:spTree>
    <p:extLst>
      <p:ext uri="{BB962C8B-B14F-4D97-AF65-F5344CB8AC3E}">
        <p14:creationId xmlns:p14="http://schemas.microsoft.com/office/powerpoint/2010/main" val="48436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2</a:t>
            </a:fld>
            <a:endParaRPr lang="en-US" dirty="0"/>
          </a:p>
        </p:txBody>
      </p:sp>
      <p:pic>
        <p:nvPicPr>
          <p:cNvPr id="9" name="Content Placeholder 8">
            <a:extLst>
              <a:ext uri="{FF2B5EF4-FFF2-40B4-BE49-F238E27FC236}">
                <a16:creationId xmlns:a16="http://schemas.microsoft.com/office/drawing/2014/main" id="{B86AF2D1-5B2F-8445-2F65-C96172D439C6}"/>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383422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0FA3BE-70DD-ED66-1222-EFBA8FF96BE4}"/>
              </a:ext>
            </a:extLst>
          </p:cNvPr>
          <p:cNvSpPr>
            <a:spLocks noGrp="1"/>
          </p:cNvSpPr>
          <p:nvPr>
            <p:ph type="title"/>
          </p:nvPr>
        </p:nvSpPr>
        <p:spPr/>
        <p:txBody>
          <a:bodyPr/>
          <a:lstStyle/>
          <a:p>
            <a:r>
              <a:rPr lang="en-US" dirty="0"/>
              <a:t>Deep Neural Networks as GP [6]</a:t>
            </a:r>
          </a:p>
        </p:txBody>
      </p:sp>
      <p:sp>
        <p:nvSpPr>
          <p:cNvPr id="10" name="Content Placeholder 9">
            <a:extLst>
              <a:ext uri="{FF2B5EF4-FFF2-40B4-BE49-F238E27FC236}">
                <a16:creationId xmlns:a16="http://schemas.microsoft.com/office/drawing/2014/main" id="{B26089F8-F4CF-E03F-1A22-12625C388F2E}"/>
              </a:ext>
            </a:extLst>
          </p:cNvPr>
          <p:cNvSpPr>
            <a:spLocks noGrp="1"/>
          </p:cNvSpPr>
          <p:nvPr>
            <p:ph idx="1"/>
          </p:nvPr>
        </p:nvSpPr>
        <p:spPr/>
        <p:txBody>
          <a:bodyPr>
            <a:normAutofit lnSpcReduction="10000"/>
          </a:bodyPr>
          <a:lstStyle/>
          <a:p>
            <a:r>
              <a:rPr lang="en-US" dirty="0"/>
              <a:t>Consider deep fully connected network with independent and identically distributed (</a:t>
            </a:r>
            <a:r>
              <a:rPr lang="en-US" dirty="0" err="1"/>
              <a:t>i.i.d</a:t>
            </a:r>
            <a:r>
              <a:rPr lang="en-US" dirty="0"/>
              <a:t>) random parameters</a:t>
            </a:r>
          </a:p>
          <a:p>
            <a:r>
              <a:rPr lang="en-US" dirty="0"/>
              <a:t>Final layer sum of </a:t>
            </a:r>
            <a:r>
              <a:rPr lang="en-US" dirty="0" err="1"/>
              <a:t>i.i.d.</a:t>
            </a:r>
            <a:r>
              <a:rPr lang="en-US" dirty="0"/>
              <a:t> terms </a:t>
            </a:r>
            <a:endParaRPr lang="de-DE" dirty="0"/>
          </a:p>
          <a:p>
            <a:pPr lvl="1"/>
            <a:r>
              <a:rPr lang="de-DE" dirty="0"/>
              <a:t>Infinit </a:t>
            </a:r>
            <a:r>
              <a:rPr lang="de-DE" dirty="0" err="1"/>
              <a:t>width</a:t>
            </a:r>
            <a:r>
              <a:rPr lang="de-DE" dirty="0"/>
              <a:t> network</a:t>
            </a:r>
          </a:p>
          <a:p>
            <a:pPr lvl="1"/>
            <a:r>
              <a:rPr lang="de-DE" dirty="0"/>
              <a:t>Central </a:t>
            </a:r>
            <a:r>
              <a:rPr lang="de-DE" dirty="0" err="1"/>
              <a:t>limit</a:t>
            </a:r>
            <a:r>
              <a:rPr lang="de-DE" dirty="0"/>
              <a:t> </a:t>
            </a:r>
            <a:r>
              <a:rPr lang="de-DE" dirty="0" err="1"/>
              <a:t>theorem</a:t>
            </a:r>
            <a:r>
              <a:rPr lang="de-DE" dirty="0"/>
              <a:t> (CLT)</a:t>
            </a:r>
          </a:p>
          <a:p>
            <a:pPr lvl="1"/>
            <a:r>
              <a:rPr lang="de-DE" dirty="0" err="1"/>
              <a:t>Computed</a:t>
            </a:r>
            <a:r>
              <a:rPr lang="de-DE" dirty="0"/>
              <a:t> </a:t>
            </a:r>
            <a:r>
              <a:rPr lang="de-DE" dirty="0" err="1"/>
              <a:t>function</a:t>
            </a:r>
            <a:r>
              <a:rPr lang="de-DE" dirty="0"/>
              <a:t> </a:t>
            </a:r>
            <a:r>
              <a:rPr lang="de-DE" dirty="0" err="1"/>
              <a:t>drawn</a:t>
            </a:r>
            <a:r>
              <a:rPr lang="de-DE" dirty="0"/>
              <a:t> from Gaussian distribution</a:t>
            </a:r>
          </a:p>
          <a:p>
            <a:r>
              <a:rPr lang="de-DE" dirty="0" err="1"/>
              <a:t>Replace</a:t>
            </a:r>
            <a:r>
              <a:rPr lang="de-DE" dirty="0"/>
              <a:t> </a:t>
            </a:r>
            <a:r>
              <a:rPr lang="de-DE" dirty="0" err="1"/>
              <a:t>i.i.d</a:t>
            </a:r>
            <a:r>
              <a:rPr lang="de-DE" dirty="0"/>
              <a:t> </a:t>
            </a:r>
            <a:r>
              <a:rPr lang="de-DE" dirty="0" err="1"/>
              <a:t>prior</a:t>
            </a:r>
            <a:r>
              <a:rPr lang="de-DE" dirty="0"/>
              <a:t> </a:t>
            </a:r>
            <a:r>
              <a:rPr lang="de-DE" dirty="0" err="1"/>
              <a:t>over</a:t>
            </a:r>
            <a:r>
              <a:rPr lang="de-DE" dirty="0"/>
              <a:t> </a:t>
            </a:r>
            <a:r>
              <a:rPr lang="de-DE" dirty="0" err="1"/>
              <a:t>weights</a:t>
            </a:r>
            <a:r>
              <a:rPr lang="de-DE" dirty="0"/>
              <a:t> + </a:t>
            </a:r>
            <a:r>
              <a:rPr lang="de-DE" dirty="0" err="1"/>
              <a:t>biases</a:t>
            </a:r>
            <a:r>
              <a:rPr lang="de-DE" dirty="0"/>
              <a:t> with GP </a:t>
            </a:r>
            <a:r>
              <a:rPr lang="de-DE" dirty="0" err="1"/>
              <a:t>over</a:t>
            </a:r>
            <a:r>
              <a:rPr lang="de-DE" dirty="0"/>
              <a:t> </a:t>
            </a:r>
            <a:r>
              <a:rPr lang="de-DE" dirty="0" err="1"/>
              <a:t>functions</a:t>
            </a:r>
            <a:endParaRPr lang="de-DE" dirty="0"/>
          </a:p>
          <a:p>
            <a:pPr lvl="1"/>
            <a:r>
              <a:rPr lang="de-DE" dirty="0"/>
              <a:t>Exact </a:t>
            </a:r>
            <a:r>
              <a:rPr lang="de-DE" dirty="0" err="1"/>
              <a:t>bayesian</a:t>
            </a:r>
            <a:r>
              <a:rPr lang="de-DE" dirty="0"/>
              <a:t> </a:t>
            </a:r>
            <a:r>
              <a:rPr lang="de-DE" dirty="0" err="1"/>
              <a:t>inference</a:t>
            </a:r>
            <a:r>
              <a:rPr lang="de-DE" dirty="0"/>
              <a:t> </a:t>
            </a:r>
          </a:p>
          <a:p>
            <a:r>
              <a:rPr lang="de-DE" dirty="0"/>
              <a:t>Need to </a:t>
            </a:r>
            <a:r>
              <a:rPr lang="de-DE" dirty="0" err="1"/>
              <a:t>assume</a:t>
            </a:r>
            <a:r>
              <a:rPr lang="de-DE" dirty="0"/>
              <a:t> </a:t>
            </a:r>
            <a:r>
              <a:rPr lang="de-DE" dirty="0" err="1"/>
              <a:t>central</a:t>
            </a:r>
            <a:r>
              <a:rPr lang="de-DE" dirty="0"/>
              <a:t> </a:t>
            </a:r>
            <a:r>
              <a:rPr lang="de-DE" dirty="0" err="1"/>
              <a:t>limit</a:t>
            </a:r>
            <a:r>
              <a:rPr lang="de-DE" dirty="0"/>
              <a:t> </a:t>
            </a:r>
            <a:r>
              <a:rPr lang="de-DE" dirty="0" err="1"/>
              <a:t>theorem</a:t>
            </a:r>
            <a:r>
              <a:rPr lang="de-DE" dirty="0"/>
              <a:t> </a:t>
            </a:r>
            <a:r>
              <a:rPr lang="de-DE" dirty="0" err="1"/>
              <a:t>holds</a:t>
            </a:r>
            <a:endParaRPr lang="de-DE" dirty="0"/>
          </a:p>
          <a:p>
            <a:r>
              <a:rPr lang="de-DE" dirty="0" err="1"/>
              <a:t>Specified</a:t>
            </a:r>
            <a:r>
              <a:rPr lang="de-DE" dirty="0"/>
              <a:t> GP </a:t>
            </a:r>
            <a:r>
              <a:rPr lang="de-DE" dirty="0" err="1"/>
              <a:t>called</a:t>
            </a:r>
            <a:r>
              <a:rPr lang="de-DE" dirty="0"/>
              <a:t> </a:t>
            </a:r>
            <a:r>
              <a:rPr lang="de-DE" dirty="0" err="1"/>
              <a:t>Neural</a:t>
            </a:r>
            <a:r>
              <a:rPr lang="de-DE" dirty="0"/>
              <a:t> Network Gaussian </a:t>
            </a:r>
            <a:r>
              <a:rPr lang="de-DE" dirty="0" err="1"/>
              <a:t>Process</a:t>
            </a:r>
            <a:r>
              <a:rPr lang="de-DE" dirty="0"/>
              <a:t> – NNGP</a:t>
            </a:r>
          </a:p>
          <a:p>
            <a:endParaRPr lang="de-DE" dirty="0"/>
          </a:p>
        </p:txBody>
      </p:sp>
      <p:sp>
        <p:nvSpPr>
          <p:cNvPr id="4" name="Footer Placeholder 3">
            <a:extLst>
              <a:ext uri="{FF2B5EF4-FFF2-40B4-BE49-F238E27FC236}">
                <a16:creationId xmlns:a16="http://schemas.microsoft.com/office/drawing/2014/main" id="{8A58AE8A-3245-7D4C-5A60-04CAFF5B6B66}"/>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p:txBody>
      </p:sp>
      <p:sp>
        <p:nvSpPr>
          <p:cNvPr id="5" name="Slide Number Placeholder 4">
            <a:extLst>
              <a:ext uri="{FF2B5EF4-FFF2-40B4-BE49-F238E27FC236}">
                <a16:creationId xmlns:a16="http://schemas.microsoft.com/office/drawing/2014/main" id="{192DBDB4-3412-44BF-185C-74133D78F8C2}"/>
              </a:ext>
            </a:extLst>
          </p:cNvPr>
          <p:cNvSpPr>
            <a:spLocks noGrp="1"/>
          </p:cNvSpPr>
          <p:nvPr>
            <p:ph type="sldNum" sz="quarter" idx="12"/>
          </p:nvPr>
        </p:nvSpPr>
        <p:spPr/>
        <p:txBody>
          <a:bodyPr/>
          <a:lstStyle/>
          <a:p>
            <a:fld id="{BB5BDEE0-5897-43EE-8390-09DDB5CCC2DB}" type="slidenum">
              <a:rPr lang="en-US" smtClean="0"/>
              <a:t>20</a:t>
            </a:fld>
            <a:endParaRPr lang="en-US" dirty="0"/>
          </a:p>
        </p:txBody>
      </p:sp>
    </p:spTree>
    <p:extLst>
      <p:ext uri="{BB962C8B-B14F-4D97-AF65-F5344CB8AC3E}">
        <p14:creationId xmlns:p14="http://schemas.microsoft.com/office/powerpoint/2010/main" val="54419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8AD9-6AA1-F000-EBAF-D478B7A18312}"/>
              </a:ext>
            </a:extLst>
          </p:cNvPr>
          <p:cNvSpPr>
            <a:spLocks noGrp="1"/>
          </p:cNvSpPr>
          <p:nvPr>
            <p:ph type="title"/>
          </p:nvPr>
        </p:nvSpPr>
        <p:spPr/>
        <p:txBody>
          <a:bodyPr/>
          <a:lstStyle/>
          <a:p>
            <a:r>
              <a:rPr lang="en-US" dirty="0"/>
              <a:t>Deep Neural Networks as GP – Single layer[6]</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E135ED-831F-3978-5F63-DD2B59E75488}"/>
                  </a:ext>
                </a:extLst>
              </p:cNvPr>
              <p:cNvSpPr>
                <a:spLocks noGrp="1"/>
              </p:cNvSpPr>
              <p:nvPr>
                <p:ph sz="half" idx="1"/>
              </p:nvPr>
            </p:nvSpPr>
            <p:spPr/>
            <p:txBody>
              <a:bodyPr>
                <a:normAutofit/>
              </a:bodyPr>
              <a:lstStyle/>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𝑗</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𝑖𝑗</m:t>
                            </m:r>
                          </m:sub>
                          <m:sup>
                            <m:r>
                              <a:rPr lang="de-DE" b="0" i="1" smtClean="0">
                                <a:latin typeface="Cambria Math" panose="02040503050406030204" pitchFamily="18" charset="0"/>
                              </a:rPr>
                              <m:t>1</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e>
                    </m:nary>
                  </m:oMath>
                </a14:m>
                <a:endParaRPr lang="en-US"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𝑗</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𝜙</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𝑗</m:t>
                            </m:r>
                          </m:sub>
                          <m:sup>
                            <m:r>
                              <a:rPr lang="de-DE" b="0" i="1" smtClean="0">
                                <a:latin typeface="Cambria Math" panose="02040503050406030204" pitchFamily="18" charset="0"/>
                              </a:rPr>
                              <m:t>0</m:t>
                            </m:r>
                          </m:sup>
                        </m:sSubSup>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𝑘</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𝑖𝑛</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𝑗𝑘</m:t>
                                </m:r>
                              </m:sub>
                              <m:sup>
                                <m:r>
                                  <a:rPr lang="de-DE" b="0" i="1" smtClean="0">
                                    <a:latin typeface="Cambria Math" panose="02040503050406030204" pitchFamily="18" charset="0"/>
                                  </a:rPr>
                                  <m:t>0</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𝑘</m:t>
                                </m:r>
                              </m:sub>
                            </m:sSub>
                          </m:e>
                        </m:nary>
                      </m:e>
                    </m:d>
                  </m:oMath>
                </a14:m>
                <a:endParaRPr lang="en-US" dirty="0"/>
              </a:p>
              <a:p>
                <a:r>
                  <a:rPr lang="en-US" dirty="0"/>
                  <a:t>Weight </a:t>
                </a:r>
                <a14:m>
                  <m:oMath xmlns:m="http://schemas.openxmlformats.org/officeDocument/2006/math">
                    <m:r>
                      <a:rPr lang="en-US" i="1" dirty="0" smtClean="0">
                        <a:latin typeface="Cambria Math" panose="02040503050406030204" pitchFamily="18" charset="0"/>
                      </a:rPr>
                      <m:t>𝑊</m:t>
                    </m:r>
                  </m:oMath>
                </a14:m>
                <a:r>
                  <a:rPr lang="en-US" dirty="0"/>
                  <a:t> + bias </a:t>
                </a:r>
                <a14:m>
                  <m:oMath xmlns:m="http://schemas.openxmlformats.org/officeDocument/2006/math">
                    <m:r>
                      <a:rPr lang="de-DE" b="0" i="1" smtClean="0">
                        <a:latin typeface="Cambria Math" panose="02040503050406030204" pitchFamily="18" charset="0"/>
                      </a:rPr>
                      <m:t>𝑏</m:t>
                    </m:r>
                  </m:oMath>
                </a14:m>
                <a:r>
                  <a:rPr lang="en-US" dirty="0"/>
                  <a:t> </a:t>
                </a:r>
                <a:r>
                  <a:rPr lang="en-US" dirty="0" err="1"/>
                  <a:t>i.i.d.</a:t>
                </a:r>
                <a:r>
                  <a:rPr lang="en-US" dirty="0"/>
                  <a:t> </a:t>
                </a:r>
              </a:p>
              <a:p>
                <a:pPr lvl="1"/>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sub>
                    </m:sSub>
                    <m:r>
                      <a:rPr lang="de-DE" b="0" i="1" smtClean="0">
                        <a:latin typeface="Cambria Math" panose="02040503050406030204" pitchFamily="18" charset="0"/>
                      </a:rPr>
                      <m:t> </m:t>
                    </m:r>
                  </m:oMath>
                </a14:m>
                <a:r>
                  <a:rPr lang="en-US" dirty="0" err="1"/>
                  <a:t>i.i.d.</a:t>
                </a:r>
                <a:r>
                  <a:rPr lang="en-US" dirty="0"/>
                  <a:t> for </a:t>
                </a:r>
                <a14:m>
                  <m:oMath xmlns:m="http://schemas.openxmlformats.org/officeDocument/2006/math">
                    <m:r>
                      <a:rPr lang="de-DE" b="0" i="1" smtClean="0">
                        <a:latin typeface="Cambria Math" panose="02040503050406030204" pitchFamily="18" charset="0"/>
                      </a:rPr>
                      <m:t>𝑗</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oMath>
                </a14:m>
                <a:endParaRPr lang="en-US" dirty="0"/>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oMath>
                </a14:m>
                <a:r>
                  <a:rPr lang="en-US" dirty="0"/>
                  <a:t> CLT </a:t>
                </a:r>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r>
                          <a:rPr lang="de-DE" i="1">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𝜎</m:t>
                        </m:r>
                      </m:e>
                    </m:d>
                  </m:oMath>
                </a14:m>
                <a:endParaRPr lang="de-DE" b="0" dirty="0"/>
              </a:p>
              <a:p>
                <a14:m>
                  <m:oMath xmlns:m="http://schemas.openxmlformats.org/officeDocument/2006/math">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𝛼</m:t>
                            </m:r>
                          </m:sup>
                        </m:sSup>
                      </m:e>
                    </m:d>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b="0" i="1" smtClean="0">
                            <a:latin typeface="Cambria Math" panose="02040503050406030204" pitchFamily="18" charset="0"/>
                          </a:rPr>
                          <m:t>,</m:t>
                        </m:r>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i="1">
                                <a:latin typeface="Cambria Math" panose="02040503050406030204" pitchFamily="18" charset="0"/>
                              </a:rPr>
                              <m:t>𝛼</m:t>
                            </m:r>
                          </m:sup>
                        </m:sSup>
                      </m:e>
                    </m:d>
                    <m:r>
                      <a:rPr lang="de-DE" b="0" i="1"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𝒩</m:t>
                    </m:r>
                    <m:d>
                      <m:dPr>
                        <m:ctrlPr>
                          <a:rPr lang="de-DE" i="1">
                            <a:latin typeface="Cambria Math" panose="02040503050406030204" pitchFamily="18" charset="0"/>
                          </a:rPr>
                        </m:ctrlPr>
                      </m:dPr>
                      <m:e>
                        <m:r>
                          <a:rPr lang="de-DE" i="1">
                            <a:latin typeface="Cambria Math" panose="02040503050406030204" pitchFamily="18" charset="0"/>
                          </a:rPr>
                          <m:t>𝜇</m:t>
                        </m:r>
                        <m:r>
                          <a:rPr lang="de-DE" i="1">
                            <a:latin typeface="Cambria Math" panose="02040503050406030204" pitchFamily="18" charset="0"/>
                          </a:rPr>
                          <m:t>,</m:t>
                        </m:r>
                        <m:r>
                          <m:rPr>
                            <m:sty m:val="p"/>
                          </m:rPr>
                          <a:rPr lang="de-DE" b="0" i="0" smtClean="0">
                            <a:latin typeface="Cambria Math" panose="02040503050406030204" pitchFamily="18" charset="0"/>
                          </a:rPr>
                          <m:t>Σ</m:t>
                        </m:r>
                      </m:e>
                    </m:d>
                  </m:oMath>
                </a14:m>
                <a:endParaRPr lang="de-DE" b="0"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r>
                      <a:rPr lang="de-DE" b="0" i="1" smtClean="0">
                        <a:latin typeface="Cambria Math" panose="02040503050406030204" pitchFamily="18" charset="0"/>
                      </a:rPr>
                      <m:t>𝒢𝒫</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𝜇</m:t>
                            </m:r>
                          </m:e>
                          <m:sup>
                            <m:r>
                              <a:rPr lang="de-DE" b="0" i="1" smtClean="0">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𝐾</m:t>
                            </m:r>
                          </m:e>
                          <m:sup>
                            <m:r>
                              <a:rPr lang="de-DE" b="0" i="1" smtClean="0">
                                <a:latin typeface="Cambria Math" panose="02040503050406030204" pitchFamily="18" charset="0"/>
                              </a:rPr>
                              <m:t>1</m:t>
                            </m:r>
                          </m:sup>
                        </m:sSup>
                      </m:e>
                    </m:d>
                  </m:oMath>
                </a14:m>
                <a:endParaRPr lang="en-US" dirty="0"/>
              </a:p>
              <a:p>
                <a:pPr lvl="1"/>
                <a14:m>
                  <m:oMath xmlns:m="http://schemas.openxmlformats.org/officeDocument/2006/math">
                    <m:r>
                      <a:rPr lang="de-DE" b="0" i="1" smtClean="0">
                        <a:latin typeface="Cambria Math" panose="02040503050406030204" pitchFamily="18" charset="0"/>
                      </a:rPr>
                      <m:t>𝐾</m:t>
                    </m:r>
                  </m:oMath>
                </a14:m>
                <a:r>
                  <a:rPr lang="en-US" dirty="0"/>
                  <a:t> covariance function</a:t>
                </a:r>
              </a:p>
            </p:txBody>
          </p:sp>
        </mc:Choice>
        <mc:Fallback>
          <p:sp>
            <p:nvSpPr>
              <p:cNvPr id="3" name="Content Placeholder 2">
                <a:extLst>
                  <a:ext uri="{FF2B5EF4-FFF2-40B4-BE49-F238E27FC236}">
                    <a16:creationId xmlns:a16="http://schemas.microsoft.com/office/drawing/2014/main" id="{D4E135ED-831F-3978-5F63-DD2B59E75488}"/>
                  </a:ext>
                </a:extLst>
              </p:cNvPr>
              <p:cNvSpPr>
                <a:spLocks noGrp="1" noRot="1" noChangeAspect="1" noMove="1" noResize="1" noEditPoints="1" noAdjustHandles="1" noChangeArrowheads="1" noChangeShapeType="1" noTextEdit="1"/>
              </p:cNvSpPr>
              <p:nvPr>
                <p:ph sz="half" idx="1"/>
              </p:nvPr>
            </p:nvSpPr>
            <p:spPr>
              <a:blipFill>
                <a:blip r:embed="rId5"/>
                <a:stretch>
                  <a:fillRect l="-2118" b="-42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BD3B99-865B-5A84-F8D1-A9EC05B7E78A}"/>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a:p>
            <a:r>
              <a:rPr lang="en-US" dirty="0"/>
              <a:t>[7] Samuel S. </a:t>
            </a:r>
            <a:r>
              <a:rPr lang="en-US" dirty="0" err="1"/>
              <a:t>Schoenholz</a:t>
            </a:r>
            <a:r>
              <a:rPr lang="en-US" dirty="0"/>
              <a:t>, Fast and Easy Infinitely Wide Networks with Neural Tangents https://blog.research.google/2020/03/fast-and-easy-infinitely-wide-networks.html</a:t>
            </a:r>
          </a:p>
          <a:p>
            <a:endParaRPr lang="en-US" dirty="0"/>
          </a:p>
        </p:txBody>
      </p:sp>
      <p:sp>
        <p:nvSpPr>
          <p:cNvPr id="6" name="Slide Number Placeholder 5">
            <a:extLst>
              <a:ext uri="{FF2B5EF4-FFF2-40B4-BE49-F238E27FC236}">
                <a16:creationId xmlns:a16="http://schemas.microsoft.com/office/drawing/2014/main" id="{F92308EF-063C-119B-39A5-47C497DD54C7}"/>
              </a:ext>
            </a:extLst>
          </p:cNvPr>
          <p:cNvSpPr>
            <a:spLocks noGrp="1"/>
          </p:cNvSpPr>
          <p:nvPr>
            <p:ph type="sldNum" sz="quarter" idx="12"/>
          </p:nvPr>
        </p:nvSpPr>
        <p:spPr/>
        <p:txBody>
          <a:bodyPr/>
          <a:lstStyle/>
          <a:p>
            <a:fld id="{BB5BDEE0-5897-43EE-8390-09DDB5CCC2DB}" type="slidenum">
              <a:rPr lang="en-US" smtClean="0"/>
              <a:t>21</a:t>
            </a:fld>
            <a:endParaRPr lang="en-US" dirty="0"/>
          </a:p>
        </p:txBody>
      </p:sp>
      <p:pic>
        <p:nvPicPr>
          <p:cNvPr id="9" name="Infinitely_wide_neural_network">
            <a:hlinkClick r:id="" action="ppaction://media"/>
            <a:extLst>
              <a:ext uri="{FF2B5EF4-FFF2-40B4-BE49-F238E27FC236}">
                <a16:creationId xmlns:a16="http://schemas.microsoft.com/office/drawing/2014/main" id="{22814B26-6015-F8CB-FA35-DF772AA01C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172200" y="2521404"/>
            <a:ext cx="5181600" cy="2914650"/>
          </a:xfrm>
        </p:spPr>
      </p:pic>
      <p:sp>
        <p:nvSpPr>
          <p:cNvPr id="10" name="TextBox 9">
            <a:extLst>
              <a:ext uri="{FF2B5EF4-FFF2-40B4-BE49-F238E27FC236}">
                <a16:creationId xmlns:a16="http://schemas.microsoft.com/office/drawing/2014/main" id="{72B36610-9B44-3D31-E7C3-84065398A151}"/>
              </a:ext>
            </a:extLst>
          </p:cNvPr>
          <p:cNvSpPr txBox="1"/>
          <p:nvPr/>
        </p:nvSpPr>
        <p:spPr>
          <a:xfrm>
            <a:off x="10884692" y="5452831"/>
            <a:ext cx="469107"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6293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cument with text on it&#10;&#10;Description automatically generated">
            <a:extLst>
              <a:ext uri="{FF2B5EF4-FFF2-40B4-BE49-F238E27FC236}">
                <a16:creationId xmlns:a16="http://schemas.microsoft.com/office/drawing/2014/main" id="{5BB04DCA-AF39-FF9A-A42A-85E5F06FAC61}"/>
              </a:ext>
            </a:extLst>
          </p:cNvPr>
          <p:cNvPicPr>
            <a:picLocks noChangeAspect="1"/>
          </p:cNvPicPr>
          <p:nvPr/>
        </p:nvPicPr>
        <p:blipFill>
          <a:blip r:embed="rId2"/>
          <a:stretch>
            <a:fillRect/>
          </a:stretch>
        </p:blipFill>
        <p:spPr>
          <a:xfrm>
            <a:off x="6095999" y="214234"/>
            <a:ext cx="6095999" cy="6252309"/>
          </a:xfrm>
          <a:prstGeom prst="rect">
            <a:avLst/>
          </a:prstGeom>
        </p:spPr>
      </p:pic>
      <p:sp>
        <p:nvSpPr>
          <p:cNvPr id="2" name="Footer Placeholder 1">
            <a:extLst>
              <a:ext uri="{FF2B5EF4-FFF2-40B4-BE49-F238E27FC236}">
                <a16:creationId xmlns:a16="http://schemas.microsoft.com/office/drawing/2014/main" id="{88B3D067-48F3-143F-6904-F88B6FAC02A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22B06D9-2952-397A-280D-8C1FCB09DA1D}"/>
              </a:ext>
            </a:extLst>
          </p:cNvPr>
          <p:cNvSpPr>
            <a:spLocks noGrp="1"/>
          </p:cNvSpPr>
          <p:nvPr>
            <p:ph type="sldNum" sz="quarter" idx="12"/>
          </p:nvPr>
        </p:nvSpPr>
        <p:spPr/>
        <p:txBody>
          <a:bodyPr/>
          <a:lstStyle/>
          <a:p>
            <a:fld id="{BB5BDEE0-5897-43EE-8390-09DDB5CCC2DB}" type="slidenum">
              <a:rPr lang="en-US" smtClean="0"/>
              <a:t>22</a:t>
            </a:fld>
            <a:endParaRPr lang="en-US" dirty="0"/>
          </a:p>
        </p:txBody>
      </p:sp>
      <p:pic>
        <p:nvPicPr>
          <p:cNvPr id="8" name="Picture 7" descr="A letter with text on it&#10;&#10;Description automatically generated">
            <a:extLst>
              <a:ext uri="{FF2B5EF4-FFF2-40B4-BE49-F238E27FC236}">
                <a16:creationId xmlns:a16="http://schemas.microsoft.com/office/drawing/2014/main" id="{BF6F606E-B8D7-D428-2711-E9EA89429F73}"/>
              </a:ext>
            </a:extLst>
          </p:cNvPr>
          <p:cNvPicPr>
            <a:picLocks noChangeAspect="1"/>
          </p:cNvPicPr>
          <p:nvPr/>
        </p:nvPicPr>
        <p:blipFill>
          <a:blip r:embed="rId3"/>
          <a:stretch>
            <a:fillRect/>
          </a:stretch>
        </p:blipFill>
        <p:spPr>
          <a:xfrm>
            <a:off x="0" y="772449"/>
            <a:ext cx="6095999" cy="5135879"/>
          </a:xfrm>
          <a:prstGeom prst="rect">
            <a:avLst/>
          </a:prstGeom>
        </p:spPr>
      </p:pic>
    </p:spTree>
    <p:extLst>
      <p:ext uri="{BB962C8B-B14F-4D97-AF65-F5344CB8AC3E}">
        <p14:creationId xmlns:p14="http://schemas.microsoft.com/office/powerpoint/2010/main" val="292163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2DE032-B8C5-DF3C-0567-3FA5ACA9A51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E56E7D0-A2A1-2190-7E73-225DFE02A5CA}"/>
              </a:ext>
            </a:extLst>
          </p:cNvPr>
          <p:cNvSpPr>
            <a:spLocks noGrp="1"/>
          </p:cNvSpPr>
          <p:nvPr>
            <p:ph type="sldNum" sz="quarter" idx="12"/>
          </p:nvPr>
        </p:nvSpPr>
        <p:spPr/>
        <p:txBody>
          <a:bodyPr/>
          <a:lstStyle/>
          <a:p>
            <a:fld id="{BB5BDEE0-5897-43EE-8390-09DDB5CCC2DB}" type="slidenum">
              <a:rPr lang="en-US" smtClean="0"/>
              <a:t>23</a:t>
            </a:fld>
            <a:endParaRPr lang="en-US" dirty="0"/>
          </a:p>
        </p:txBody>
      </p:sp>
      <p:pic>
        <p:nvPicPr>
          <p:cNvPr id="7" name="Picture 6" descr="A screenshot of a research article&#10;&#10;Description automatically generated">
            <a:extLst>
              <a:ext uri="{FF2B5EF4-FFF2-40B4-BE49-F238E27FC236}">
                <a16:creationId xmlns:a16="http://schemas.microsoft.com/office/drawing/2014/main" id="{61831A5E-5514-DD18-2590-4C22ACEF177F}"/>
              </a:ext>
            </a:extLst>
          </p:cNvPr>
          <p:cNvPicPr>
            <a:picLocks noChangeAspect="1"/>
          </p:cNvPicPr>
          <p:nvPr/>
        </p:nvPicPr>
        <p:blipFill>
          <a:blip r:embed="rId2"/>
          <a:stretch>
            <a:fillRect/>
          </a:stretch>
        </p:blipFill>
        <p:spPr>
          <a:xfrm>
            <a:off x="3657" y="2269485"/>
            <a:ext cx="6096000" cy="2712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7F9C97-419B-2A02-3EA5-15C0F9610EBA}"/>
              </a:ext>
            </a:extLst>
          </p:cNvPr>
          <p:cNvPicPr>
            <a:picLocks noChangeAspect="1"/>
          </p:cNvPicPr>
          <p:nvPr/>
        </p:nvPicPr>
        <p:blipFill>
          <a:blip r:embed="rId3"/>
          <a:stretch>
            <a:fillRect/>
          </a:stretch>
        </p:blipFill>
        <p:spPr>
          <a:xfrm>
            <a:off x="6099657" y="1501140"/>
            <a:ext cx="6092343" cy="4249410"/>
          </a:xfrm>
          <a:prstGeom prst="rect">
            <a:avLst/>
          </a:prstGeom>
        </p:spPr>
      </p:pic>
    </p:spTree>
    <p:extLst>
      <p:ext uri="{BB962C8B-B14F-4D97-AF65-F5344CB8AC3E}">
        <p14:creationId xmlns:p14="http://schemas.microsoft.com/office/powerpoint/2010/main" val="215128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8B3381-7230-CE02-58EE-75C620A66BD1}"/>
              </a:ext>
            </a:extLst>
          </p:cNvPr>
          <p:cNvPicPr>
            <a:picLocks noChangeAspect="1"/>
          </p:cNvPicPr>
          <p:nvPr/>
        </p:nvPicPr>
        <p:blipFill>
          <a:blip r:embed="rId2"/>
          <a:stretch>
            <a:fillRect/>
          </a:stretch>
        </p:blipFill>
        <p:spPr>
          <a:xfrm>
            <a:off x="6095999" y="0"/>
            <a:ext cx="5670244" cy="6858000"/>
          </a:xfrm>
          <a:prstGeom prst="rect">
            <a:avLst/>
          </a:prstGeom>
        </p:spPr>
      </p:pic>
      <p:sp>
        <p:nvSpPr>
          <p:cNvPr id="2" name="Footer Placeholder 1">
            <a:extLst>
              <a:ext uri="{FF2B5EF4-FFF2-40B4-BE49-F238E27FC236}">
                <a16:creationId xmlns:a16="http://schemas.microsoft.com/office/drawing/2014/main" id="{67FF1C3E-F559-68DB-397E-D2470D14DBF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470F0E9E-60D2-B3C5-D1C3-3F864D84A77D}"/>
              </a:ext>
            </a:extLst>
          </p:cNvPr>
          <p:cNvSpPr>
            <a:spLocks noGrp="1"/>
          </p:cNvSpPr>
          <p:nvPr>
            <p:ph type="sldNum" sz="quarter" idx="12"/>
          </p:nvPr>
        </p:nvSpPr>
        <p:spPr/>
        <p:txBody>
          <a:bodyPr/>
          <a:lstStyle/>
          <a:p>
            <a:fld id="{BB5BDEE0-5897-43EE-8390-09DDB5CCC2DB}" type="slidenum">
              <a:rPr lang="en-US" smtClean="0"/>
              <a:t>24</a:t>
            </a:fld>
            <a:endParaRPr lang="en-US" dirty="0"/>
          </a:p>
        </p:txBody>
      </p:sp>
      <p:pic>
        <p:nvPicPr>
          <p:cNvPr id="5" name="Picture 4">
            <a:extLst>
              <a:ext uri="{FF2B5EF4-FFF2-40B4-BE49-F238E27FC236}">
                <a16:creationId xmlns:a16="http://schemas.microsoft.com/office/drawing/2014/main" id="{046B6CA5-E968-2950-2B9A-1A1F0F3E4899}"/>
              </a:ext>
            </a:extLst>
          </p:cNvPr>
          <p:cNvPicPr>
            <a:picLocks noChangeAspect="1"/>
          </p:cNvPicPr>
          <p:nvPr/>
        </p:nvPicPr>
        <p:blipFill>
          <a:blip r:embed="rId3"/>
          <a:stretch>
            <a:fillRect/>
          </a:stretch>
        </p:blipFill>
        <p:spPr>
          <a:xfrm>
            <a:off x="1318259" y="0"/>
            <a:ext cx="4777740" cy="6858000"/>
          </a:xfrm>
          <a:prstGeom prst="rect">
            <a:avLst/>
          </a:prstGeom>
        </p:spPr>
      </p:pic>
    </p:spTree>
    <p:extLst>
      <p:ext uri="{BB962C8B-B14F-4D97-AF65-F5344CB8AC3E}">
        <p14:creationId xmlns:p14="http://schemas.microsoft.com/office/powerpoint/2010/main" val="179615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D883AC-42C4-72DF-B3C6-A4A273E0A43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0014220-A389-D29C-FDF2-05811A8D346A}"/>
              </a:ext>
            </a:extLst>
          </p:cNvPr>
          <p:cNvSpPr>
            <a:spLocks noGrp="1"/>
          </p:cNvSpPr>
          <p:nvPr>
            <p:ph type="sldNum" sz="quarter" idx="12"/>
          </p:nvPr>
        </p:nvSpPr>
        <p:spPr/>
        <p:txBody>
          <a:bodyPr/>
          <a:lstStyle/>
          <a:p>
            <a:fld id="{BB5BDEE0-5897-43EE-8390-09DDB5CCC2DB}" type="slidenum">
              <a:rPr lang="en-US" smtClean="0"/>
              <a:t>25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E2A96B72-9741-8383-53CF-4858A5F00677}"/>
              </a:ext>
            </a:extLst>
          </p:cNvPr>
          <p:cNvPicPr>
            <a:picLocks noChangeAspect="1"/>
          </p:cNvPicPr>
          <p:nvPr/>
        </p:nvPicPr>
        <p:blipFill rotWithShape="1">
          <a:blip r:embed="rId2"/>
          <a:srcRect t="4916"/>
          <a:stretch/>
        </p:blipFill>
        <p:spPr>
          <a:xfrm>
            <a:off x="2270633" y="840"/>
            <a:ext cx="7650735" cy="6856321"/>
          </a:xfrm>
          <a:prstGeom prst="rect">
            <a:avLst/>
          </a:prstGeom>
        </p:spPr>
      </p:pic>
    </p:spTree>
    <p:extLst>
      <p:ext uri="{BB962C8B-B14F-4D97-AF65-F5344CB8AC3E}">
        <p14:creationId xmlns:p14="http://schemas.microsoft.com/office/powerpoint/2010/main" val="4231741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a:t>
                </a:r>
                <a:r>
                  <a:rPr lang="en-US" sz="2800" dirty="0"/>
                  <a:t>[1][5]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26</a:t>
            </a:fld>
            <a:endParaRPr lang="en-US" dirty="0"/>
          </a:p>
        </p:txBody>
      </p:sp>
      <p:grpSp>
        <p:nvGrpSpPr>
          <p:cNvPr id="13" name="Group 12">
            <a:extLst>
              <a:ext uri="{FF2B5EF4-FFF2-40B4-BE49-F238E27FC236}">
                <a16:creationId xmlns:a16="http://schemas.microsoft.com/office/drawing/2014/main" id="{FF8BCA3E-89A2-2BCB-C785-F1BF0A655B43}"/>
              </a:ext>
            </a:extLst>
          </p:cNvPr>
          <p:cNvGrpSpPr/>
          <p:nvPr/>
        </p:nvGrpSpPr>
        <p:grpSpPr>
          <a:xfrm>
            <a:off x="5866691" y="2770599"/>
            <a:ext cx="3472730" cy="1229519"/>
            <a:chOff x="5384089" y="2770599"/>
            <a:chExt cx="3472730" cy="1229519"/>
          </a:xfrm>
        </p:grpSpPr>
        <p:grpSp>
          <p:nvGrpSpPr>
            <p:cNvPr id="14" name="Group 13">
              <a:extLst>
                <a:ext uri="{FF2B5EF4-FFF2-40B4-BE49-F238E27FC236}">
                  <a16:creationId xmlns:a16="http://schemas.microsoft.com/office/drawing/2014/main" id="{04238F77-CE48-3519-27EA-3E07B342F835}"/>
                </a:ext>
              </a:extLst>
            </p:cNvPr>
            <p:cNvGrpSpPr/>
            <p:nvPr/>
          </p:nvGrpSpPr>
          <p:grpSpPr>
            <a:xfrm>
              <a:off x="5384089" y="2770599"/>
              <a:ext cx="2235000" cy="1229519"/>
              <a:chOff x="5384089" y="2622550"/>
              <a:chExt cx="2235000" cy="1229519"/>
            </a:xfrm>
          </p:grpSpPr>
          <p:sp>
            <p:nvSpPr>
              <p:cNvPr id="25" name="Rectangle: Rounded Corners 24">
                <a:extLst>
                  <a:ext uri="{FF2B5EF4-FFF2-40B4-BE49-F238E27FC236}">
                    <a16:creationId xmlns:a16="http://schemas.microsoft.com/office/drawing/2014/main" id="{4F7F8E31-3AAE-7963-B577-148AE8639B0B}"/>
                  </a:ext>
                </a:extLst>
              </p:cNvPr>
              <p:cNvSpPr/>
              <p:nvPr/>
            </p:nvSpPr>
            <p:spPr>
              <a:xfrm>
                <a:off x="5384089" y="2622550"/>
                <a:ext cx="635000" cy="1229519"/>
              </a:xfrm>
              <a:prstGeom prst="roundRect">
                <a:avLst/>
              </a:prstGeom>
              <a:noFill/>
              <a:ln w="28575" cap="flat" cmpd="sng" algn="ctr">
                <a:solidFill>
                  <a:srgbClr val="5B9BD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130B3CF-BC8E-FA03-794B-FB9C2A9B0D0A}"/>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AE18480-1998-31EA-B1C5-3F3312D10AD5}"/>
                </a:ext>
              </a:extLst>
            </p:cNvPr>
            <p:cNvGrpSpPr/>
            <p:nvPr/>
          </p:nvGrpSpPr>
          <p:grpSpPr>
            <a:xfrm>
              <a:off x="8496819" y="3558508"/>
              <a:ext cx="360000" cy="360000"/>
              <a:chOff x="9153708" y="3205359"/>
              <a:chExt cx="360000" cy="360000"/>
            </a:xfrm>
          </p:grpSpPr>
          <p:sp>
            <p:nvSpPr>
              <p:cNvPr id="16" name="Rectangle: Rounded Corners 15">
                <a:extLst>
                  <a:ext uri="{FF2B5EF4-FFF2-40B4-BE49-F238E27FC236}">
                    <a16:creationId xmlns:a16="http://schemas.microsoft.com/office/drawing/2014/main" id="{5E8B26AF-1116-0CE8-606B-33C9DF56B966}"/>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7" name="Group 16">
                <a:extLst>
                  <a:ext uri="{FF2B5EF4-FFF2-40B4-BE49-F238E27FC236}">
                    <a16:creationId xmlns:a16="http://schemas.microsoft.com/office/drawing/2014/main" id="{C5EC5D6A-6F91-5758-284A-3E5F57274AA5}"/>
                  </a:ext>
                </a:extLst>
              </p:cNvPr>
              <p:cNvGrpSpPr/>
              <p:nvPr/>
            </p:nvGrpSpPr>
            <p:grpSpPr>
              <a:xfrm>
                <a:off x="9253755" y="3205359"/>
                <a:ext cx="151952" cy="360000"/>
                <a:chOff x="9253755" y="3205359"/>
                <a:chExt cx="151952" cy="360000"/>
              </a:xfrm>
            </p:grpSpPr>
            <p:sp>
              <p:nvSpPr>
                <p:cNvPr id="18" name="Rectangle: Rounded Corners 17">
                  <a:extLst>
                    <a:ext uri="{FF2B5EF4-FFF2-40B4-BE49-F238E27FC236}">
                      <a16:creationId xmlns:a16="http://schemas.microsoft.com/office/drawing/2014/main" id="{6284910F-56B7-6124-40E6-DCACF49ABDD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9" name="Group 18">
                  <a:extLst>
                    <a:ext uri="{FF2B5EF4-FFF2-40B4-BE49-F238E27FC236}">
                      <a16:creationId xmlns:a16="http://schemas.microsoft.com/office/drawing/2014/main" id="{1290CEFC-DE38-63B4-9C45-190AFF0F64A5}"/>
                    </a:ext>
                  </a:extLst>
                </p:cNvPr>
                <p:cNvGrpSpPr/>
                <p:nvPr/>
              </p:nvGrpSpPr>
              <p:grpSpPr>
                <a:xfrm>
                  <a:off x="9253755" y="3370100"/>
                  <a:ext cx="151952" cy="38036"/>
                  <a:chOff x="9253755" y="3370100"/>
                  <a:chExt cx="151952" cy="38036"/>
                </a:xfrm>
              </p:grpSpPr>
              <p:sp>
                <p:nvSpPr>
                  <p:cNvPr id="23" name="Rectangle 22">
                    <a:extLst>
                      <a:ext uri="{FF2B5EF4-FFF2-40B4-BE49-F238E27FC236}">
                        <a16:creationId xmlns:a16="http://schemas.microsoft.com/office/drawing/2014/main" id="{CDA2E532-2C1F-BAA3-CEFC-DE1141A482F3}"/>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337471-17E1-3381-9D71-EB7821899674}"/>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DA6F21F-DC9C-8522-0114-D8FA5E0ED12F}"/>
                    </a:ext>
                  </a:extLst>
                </p:cNvPr>
                <p:cNvGrpSpPr/>
                <p:nvPr/>
              </p:nvGrpSpPr>
              <p:grpSpPr>
                <a:xfrm rot="5400000">
                  <a:off x="9257988" y="3366340"/>
                  <a:ext cx="151952" cy="38036"/>
                  <a:chOff x="9253755" y="3370100"/>
                  <a:chExt cx="151952" cy="38036"/>
                </a:xfrm>
              </p:grpSpPr>
              <p:sp>
                <p:nvSpPr>
                  <p:cNvPr id="21" name="Rectangle 20">
                    <a:extLst>
                      <a:ext uri="{FF2B5EF4-FFF2-40B4-BE49-F238E27FC236}">
                        <a16:creationId xmlns:a16="http://schemas.microsoft.com/office/drawing/2014/main" id="{D7E45E7E-616C-0B2E-2A23-F37561D2C4D4}"/>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9CB66B-000B-8A2B-F40B-AEF6BB678702}"/>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D08EDA-83EF-E715-EAC6-B7F1F6D4470F}"/>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6" name="TextBox 5">
                <a:extLst>
                  <a:ext uri="{FF2B5EF4-FFF2-40B4-BE49-F238E27FC236}">
                    <a16:creationId xmlns:a16="http://schemas.microsoft.com/office/drawing/2014/main" id="{D3D08EDA-83EF-E715-EAC6-B7F1F6D4470F}"/>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9345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pPr lvl="1"/>
                <a:r>
                  <a:rPr lang="en-US" dirty="0"/>
                  <a:t>Often differently used notation in literature -&gt; always look at notation of </a:t>
                </a:r>
                <a14:m>
                  <m:oMath xmlns:m="http://schemas.openxmlformats.org/officeDocument/2006/math">
                    <m:r>
                      <m:rPr>
                        <m:sty m:val="p"/>
                      </m:rPr>
                      <a:rPr lang="de-DE" sz="2400" b="0" i="0" smtClean="0">
                        <a:latin typeface="Cambria Math" panose="02040503050406030204" pitchFamily="18" charset="0"/>
                      </a:rPr>
                      <m:t>Σ</m:t>
                    </m:r>
                  </m:oMath>
                </a14:m>
                <a:endParaRPr lang="en-US" dirty="0"/>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27</a:t>
            </a:fld>
            <a:endParaRPr lang="en-US" dirty="0"/>
          </a:p>
        </p:txBody>
      </p:sp>
      <p:grpSp>
        <p:nvGrpSpPr>
          <p:cNvPr id="20" name="Group 19">
            <a:extLst>
              <a:ext uri="{FF2B5EF4-FFF2-40B4-BE49-F238E27FC236}">
                <a16:creationId xmlns:a16="http://schemas.microsoft.com/office/drawing/2014/main" id="{6C7D32DB-64CA-1727-5E84-A826016187FD}"/>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0D5C67B7-134D-3759-7315-A1A0598331D1}"/>
                </a:ext>
              </a:extLst>
            </p:cNvPr>
            <p:cNvGrpSpPr/>
            <p:nvPr/>
          </p:nvGrpSpPr>
          <p:grpSpPr>
            <a:xfrm>
              <a:off x="5384089" y="2770599"/>
              <a:ext cx="2235000" cy="1229519"/>
              <a:chOff x="5384089" y="2622550"/>
              <a:chExt cx="2235000" cy="1229519"/>
            </a:xfrm>
          </p:grpSpPr>
          <p:sp>
            <p:nvSpPr>
              <p:cNvPr id="46" name="Rectangle: Rounded Corners 45">
                <a:extLst>
                  <a:ext uri="{FF2B5EF4-FFF2-40B4-BE49-F238E27FC236}">
                    <a16:creationId xmlns:a16="http://schemas.microsoft.com/office/drawing/2014/main" id="{6B21B254-23FF-8A80-5D94-EF8FBE1F0436}"/>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51C6F99-92A9-B0A1-9282-F9332EC0467F}"/>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5DBC380-7979-0411-341D-A3A74FEC903D}"/>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16611243-7E27-40DA-037C-078ACD61CF77}"/>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2EBE6ABC-64BD-FFD1-D1DF-E68CCDFB25BD}"/>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9BA7BA5C-EE92-CC86-84F1-77D8D279DD1F}"/>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8AB6AB7B-13EB-4C63-2C45-BC7BB3F7B65D}"/>
                    </a:ext>
                  </a:extLst>
                </p:cNvPr>
                <p:cNvGrpSpPr/>
                <p:nvPr/>
              </p:nvGrpSpPr>
              <p:grpSpPr>
                <a:xfrm>
                  <a:off x="9253755" y="3370100"/>
                  <a:ext cx="151952" cy="38036"/>
                  <a:chOff x="9253755" y="3370100"/>
                  <a:chExt cx="151952" cy="38036"/>
                </a:xfrm>
              </p:grpSpPr>
              <p:sp>
                <p:nvSpPr>
                  <p:cNvPr id="44" name="Rectangle 43">
                    <a:extLst>
                      <a:ext uri="{FF2B5EF4-FFF2-40B4-BE49-F238E27FC236}">
                        <a16:creationId xmlns:a16="http://schemas.microsoft.com/office/drawing/2014/main" id="{4A1497C2-7383-403A-4A6A-444DB073E33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2419844-8A3C-3C8D-5690-CBFC5519D04B}"/>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EFC3796-5DCD-70E9-FCF5-C25272A6AC5B}"/>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4355623F-4679-519D-DCBE-A84CBDB7FA9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870F64-8BC1-9DCC-8A7A-5FB221E5DA1F}"/>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660291-D262-D155-7CAF-FE021F181D74}"/>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48" name="TextBox 47">
                <a:extLst>
                  <a:ext uri="{FF2B5EF4-FFF2-40B4-BE49-F238E27FC236}">
                    <a16:creationId xmlns:a16="http://schemas.microsoft.com/office/drawing/2014/main" id="{82660291-D262-D155-7CAF-FE021F181D74}"/>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3897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a:xfrm>
                <a:off x="838200" y="1825625"/>
                <a:ext cx="10515600" cy="4530724"/>
              </a:xfrm>
            </p:spPr>
            <p:txBody>
              <a:bodyPr>
                <a:normAutofit/>
              </a:bodyPr>
              <a:lstStyle/>
              <a:p>
                <a:r>
                  <a:rPr lang="en-US" dirty="0"/>
                  <a:t>Book by </a:t>
                </a:r>
                <a:r>
                  <a:rPr lang="en-US" sz="2800" dirty="0"/>
                  <a:t>Rasmussen </a:t>
                </a:r>
                <a:r>
                  <a:rPr lang="en-US" dirty="0"/>
                  <a:t>+</a:t>
                </a:r>
                <a:r>
                  <a:rPr lang="en-US" sz="2800" dirty="0"/>
                  <a:t>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r>
                  <a:rPr lang="en-US" dirty="0"/>
                  <a:t>Understanding comes with implementation </a:t>
                </a:r>
              </a:p>
              <a:p>
                <a:pPr lvl="1"/>
                <a:r>
                  <a:rPr lang="en-US" dirty="0"/>
                  <a:t>Scikit-learn, </a:t>
                </a:r>
                <a:r>
                  <a:rPr lang="en-US" dirty="0" err="1"/>
                  <a:t>GPflow</a:t>
                </a:r>
                <a:r>
                  <a:rPr lang="en-US" dirty="0"/>
                  <a:t>, PyMC3, </a:t>
                </a:r>
                <a:r>
                  <a:rPr lang="en-US" dirty="0" err="1"/>
                  <a:t>GPyTorch</a:t>
                </a:r>
                <a:r>
                  <a:rPr lang="en-US" dirty="0"/>
                  <a:t> etc. only few commands – not too much insight in process “but easy to use”</a:t>
                </a:r>
              </a:p>
              <a:p>
                <a:pPr lvl="1"/>
                <a:r>
                  <a:rPr lang="en-US" dirty="0"/>
                  <a:t>Implementation as shown only found in Blogposts (e.g. [9])</a:t>
                </a:r>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xfrm>
                <a:off x="838200" y="1825625"/>
                <a:ext cx="10515600" cy="4530724"/>
              </a:xfrm>
              <a:blipFill>
                <a:blip r:embed="rId2"/>
                <a:stretch>
                  <a:fillRect l="-1043" t="-2151" b="-16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[9] C. </a:t>
            </a:r>
            <a:r>
              <a:rPr lang="en-US" dirty="0" err="1"/>
              <a:t>Fonnesbeck</a:t>
            </a:r>
            <a:r>
              <a:rPr lang="en-US" dirty="0"/>
              <a:t>, Fitting Gaussian Process Models in Python (</a:t>
            </a:r>
            <a:r>
              <a:rPr lang="en-US" dirty="0">
                <a:hlinkClick r:id="rId4">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28</a:t>
            </a:fld>
            <a:endParaRPr lang="en-US" dirty="0"/>
          </a:p>
        </p:txBody>
      </p:sp>
      <p:grpSp>
        <p:nvGrpSpPr>
          <p:cNvPr id="20" name="Group 19">
            <a:extLst>
              <a:ext uri="{FF2B5EF4-FFF2-40B4-BE49-F238E27FC236}">
                <a16:creationId xmlns:a16="http://schemas.microsoft.com/office/drawing/2014/main" id="{7E0F64C5-A510-8AC4-BEA0-B9DA33B1FD4C}"/>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B7D13BDD-5A66-A733-D0D8-A3E08296A796}"/>
                </a:ext>
              </a:extLst>
            </p:cNvPr>
            <p:cNvGrpSpPr/>
            <p:nvPr/>
          </p:nvGrpSpPr>
          <p:grpSpPr>
            <a:xfrm>
              <a:off x="5384089" y="2770599"/>
              <a:ext cx="2235000" cy="1229519"/>
              <a:chOff x="5384089" y="2622550"/>
              <a:chExt cx="2235000" cy="1229519"/>
            </a:xfrm>
          </p:grpSpPr>
          <p:sp>
            <p:nvSpPr>
              <p:cNvPr id="32" name="Rectangle: Rounded Corners 31">
                <a:extLst>
                  <a:ext uri="{FF2B5EF4-FFF2-40B4-BE49-F238E27FC236}">
                    <a16:creationId xmlns:a16="http://schemas.microsoft.com/office/drawing/2014/main" id="{D06E1DB2-F142-5090-A314-970BCB7C272B}"/>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9591AB9-29C3-0A18-8D0B-A9AA7DC84F7C}"/>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94AED61-D52F-1422-DA32-92A1406A2CB6}"/>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4E38AD64-B700-F794-A96C-2812746639A5}"/>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ED9451C6-2D53-20F6-2D49-80B310FAC290}"/>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6DC34087-7910-70B6-5E14-B888CB9D252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42A1F8AC-5329-BB87-92F6-1D2D7DA420CD}"/>
                    </a:ext>
                  </a:extLst>
                </p:cNvPr>
                <p:cNvGrpSpPr/>
                <p:nvPr/>
              </p:nvGrpSpPr>
              <p:grpSpPr>
                <a:xfrm>
                  <a:off x="9253755" y="3370100"/>
                  <a:ext cx="151952" cy="38036"/>
                  <a:chOff x="9253755" y="3370100"/>
                  <a:chExt cx="151952" cy="38036"/>
                </a:xfrm>
              </p:grpSpPr>
              <p:sp>
                <p:nvSpPr>
                  <p:cNvPr id="30" name="Rectangle 29">
                    <a:extLst>
                      <a:ext uri="{FF2B5EF4-FFF2-40B4-BE49-F238E27FC236}">
                        <a16:creationId xmlns:a16="http://schemas.microsoft.com/office/drawing/2014/main" id="{B776A50E-DFD1-D101-7DC3-04F356AB424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290D1A-7B63-3E70-3528-6508677136B6}"/>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4FCC497-5E22-EE81-D133-FDE29366AC6D}"/>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C54F8C92-2026-E9E2-7F51-D8C8BCAEF92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A964256-5009-A195-20D5-66A36F5C7AC1}"/>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30F217-21E2-528A-1501-83BB3C28B991}"/>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34" name="TextBox 33">
                <a:extLst>
                  <a:ext uri="{FF2B5EF4-FFF2-40B4-BE49-F238E27FC236}">
                    <a16:creationId xmlns:a16="http://schemas.microsoft.com/office/drawing/2014/main" id="{4530F217-21E2-528A-1501-83BB3C28B991}"/>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5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C667-E9D5-160F-36DD-D7090302A370}"/>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2A99E-E7A5-EFAD-BBBE-8788CC7B7DDA}"/>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[1][5]</a:t>
                </a:r>
              </a:p>
              <a:p>
                <a:r>
                  <a:rPr lang="en-US" dirty="0"/>
                  <a:t>Inconsistent notation in literature (Blogposts etc.) </a:t>
                </a:r>
              </a:p>
              <a:p>
                <a:r>
                  <a:rPr lang="en-US" dirty="0"/>
                  <a:t>Understanding comes with own implementation </a:t>
                </a:r>
              </a:p>
              <a:p>
                <a:r>
                  <a:rPr lang="en-US" dirty="0"/>
                  <a:t>Linear Kernel does not work for unknown reasons</a:t>
                </a:r>
              </a:p>
              <a:p>
                <a:pPr lvl="1"/>
                <a:r>
                  <a:rPr lang="en-US" dirty="0" err="1"/>
                  <a:t>RuntimeWarning</a:t>
                </a:r>
                <a:r>
                  <a:rPr lang="en-US" dirty="0"/>
                  <a:t>: covariance is not symmetric positive-semidefinite</a:t>
                </a:r>
              </a:p>
              <a:p>
                <a:pPr lvl="1"/>
                <a:r>
                  <a:rPr lang="en-US" dirty="0" err="1"/>
                  <a:t>RuntimeWarning</a:t>
                </a:r>
                <a:r>
                  <a:rPr lang="en-US" dirty="0"/>
                  <a:t>: invalid value encountered in sqrt</a:t>
                </a:r>
              </a:p>
              <a:p>
                <a:pPr lvl="2"/>
                <a:r>
                  <a:rPr lang="en-US" dirty="0"/>
                  <a:t>Diagonal elements of </a:t>
                </a:r>
                <a14:m>
                  <m:oMath xmlns:m="http://schemas.openxmlformats.org/officeDocument/2006/math">
                    <m:r>
                      <m:rPr>
                        <m:sty m:val="p"/>
                      </m:rPr>
                      <a:rPr lang="de-DE" b="0" i="0" smtClean="0">
                        <a:latin typeface="Cambria Math" panose="02040503050406030204" pitchFamily="18" charset="0"/>
                      </a:rPr>
                      <m:t>Σ</m:t>
                    </m:r>
                    <m:r>
                      <a:rPr lang="de-DE" b="0" i="1" smtClean="0">
                        <a:latin typeface="Cambria Math" panose="02040503050406030204" pitchFamily="18" charset="0"/>
                      </a:rPr>
                      <m:t>&lt;0</m:t>
                    </m:r>
                  </m:oMath>
                </a14:m>
                <a:endParaRPr lang="en-US" dirty="0"/>
              </a:p>
              <a:p>
                <a:pPr lvl="1"/>
                <a:r>
                  <a:rPr lang="en-US" dirty="0"/>
                  <a:t>Need symmetric logarithmic normalization in plotting </a:t>
                </a:r>
                <a14:m>
                  <m:oMath xmlns:m="http://schemas.openxmlformats.org/officeDocument/2006/math">
                    <m:r>
                      <m:rPr>
                        <m:sty m:val="p"/>
                      </m:rPr>
                      <a:rPr lang="de-DE" b="0" i="0" smtClean="0">
                        <a:latin typeface="Cambria Math" panose="02040503050406030204" pitchFamily="18" charset="0"/>
                      </a:rPr>
                      <m:t>Σ</m:t>
                    </m:r>
                  </m:oMath>
                </a14:m>
                <a:r>
                  <a:rPr lang="en-US" dirty="0"/>
                  <a:t> to see any difference in hyperparameters changing</a:t>
                </a:r>
              </a:p>
            </p:txBody>
          </p:sp>
        </mc:Choice>
        <mc:Fallback xmlns="">
          <p:sp>
            <p:nvSpPr>
              <p:cNvPr id="3" name="Content Placeholder 2">
                <a:extLst>
                  <a:ext uri="{FF2B5EF4-FFF2-40B4-BE49-F238E27FC236}">
                    <a16:creationId xmlns:a16="http://schemas.microsoft.com/office/drawing/2014/main" id="{19D2A99E-E7A5-EFAD-BBBE-8788CC7B7DDA}"/>
                  </a:ext>
                </a:extLst>
              </p:cNvPr>
              <p:cNvSpPr>
                <a:spLocks noGrp="1" noRot="1" noChangeAspect="1" noMove="1" noResize="1" noEditPoints="1" noAdjustHandles="1" noChangeArrowheads="1" noChangeShapeType="1" noTextEdit="1"/>
              </p:cNvSpPr>
              <p:nvPr>
                <p:ph idx="1"/>
              </p:nvPr>
            </p:nvSpPr>
            <p:spPr>
              <a:blipFill>
                <a:blip r:embed="rId4"/>
                <a:stretch>
                  <a:fillRect l="-1043" t="-2241" b="-5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0CFC37-5FDF-64AF-81A9-49AACB49BC9B}"/>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 </a:t>
            </a:r>
            <a:r>
              <a:rPr lang="en-US" sz="1200" dirty="0"/>
              <a:t>C. E. Rasmussen, C. K. I. Williams, Gaussian Processes for Machine Learning (The MIT Press, Nov. 2005) (</a:t>
            </a:r>
            <a:r>
              <a:rPr lang="en-US" dirty="0">
                <a:hlinkClick r:id="rId5">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389CC3D-37C4-E766-3ACD-930C943424D4}"/>
              </a:ext>
            </a:extLst>
          </p:cNvPr>
          <p:cNvSpPr>
            <a:spLocks noGrp="1"/>
          </p:cNvSpPr>
          <p:nvPr>
            <p:ph type="sldNum" sz="quarter" idx="12"/>
          </p:nvPr>
        </p:nvSpPr>
        <p:spPr/>
        <p:txBody>
          <a:bodyPr/>
          <a:lstStyle/>
          <a:p>
            <a:fld id="{BB5BDEE0-5897-43EE-8390-09DDB5CCC2DB}" type="slidenum">
              <a:rPr lang="en-US" smtClean="0"/>
              <a:t>29</a:t>
            </a:fld>
            <a:endParaRPr lang="en-US" dirty="0"/>
          </a:p>
        </p:txBody>
      </p:sp>
    </p:spTree>
    <p:extLst>
      <p:ext uri="{BB962C8B-B14F-4D97-AF65-F5344CB8AC3E}">
        <p14:creationId xmlns:p14="http://schemas.microsoft.com/office/powerpoint/2010/main" val="50333984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23727-3732-9026-F569-7ABFA6A3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2B483-95F8-5761-69E7-1B9C103C557D}"/>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9CA1A-2204-25D1-B4F2-4884AEEE2AFF}"/>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8D09CA1A-2204-25D1-B4F2-4884AEEE2AFF}"/>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1D9DE78-0507-D890-BE5F-C6D904DEF3CA}"/>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CE323FC2-8D3F-AEFF-D8E5-B401766C01FB}"/>
              </a:ext>
            </a:extLst>
          </p:cNvPr>
          <p:cNvSpPr>
            <a:spLocks noGrp="1"/>
          </p:cNvSpPr>
          <p:nvPr>
            <p:ph type="sldNum" sz="quarter" idx="12"/>
          </p:nvPr>
        </p:nvSpPr>
        <p:spPr/>
        <p:txBody>
          <a:bodyPr/>
          <a:lstStyle/>
          <a:p>
            <a:fld id="{BB5BDEE0-5897-43EE-8390-09DDB5CCC2DB}" type="slidenum">
              <a:rPr lang="en-US" smtClean="0"/>
              <a:t>3</a:t>
            </a:fld>
            <a:endParaRPr lang="en-US" dirty="0"/>
          </a:p>
        </p:txBody>
      </p:sp>
      <p:pic>
        <p:nvPicPr>
          <p:cNvPr id="9" name="Content Placeholder 8">
            <a:extLst>
              <a:ext uri="{FF2B5EF4-FFF2-40B4-BE49-F238E27FC236}">
                <a16:creationId xmlns:a16="http://schemas.microsoft.com/office/drawing/2014/main" id="{C46C48D3-4A65-7407-15A8-69C51CF2CE98}"/>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677041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lstStyle/>
          <a:p>
            <a:r>
              <a:rPr lang="en-US" dirty="0"/>
              <a:t>Book by </a:t>
            </a:r>
            <a:r>
              <a:rPr lang="en-US" sz="2800" dirty="0"/>
              <a:t>Rasmussen + Lecture of Weinberger from Cornell University error in conditional Gaussian </a:t>
            </a:r>
            <a:r>
              <a:rPr lang="en-US" dirty="0"/>
              <a:t>[1][5]</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2">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30</a:t>
            </a:fld>
            <a:endParaRPr lang="en-US" dirty="0"/>
          </a:p>
        </p:txBody>
      </p:sp>
    </p:spTree>
    <p:extLst>
      <p:ext uri="{BB962C8B-B14F-4D97-AF65-F5344CB8AC3E}">
        <p14:creationId xmlns:p14="http://schemas.microsoft.com/office/powerpoint/2010/main" val="355391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31</a:t>
            </a:fld>
            <a:endParaRPr lang="en-US" dirty="0"/>
          </a:p>
        </p:txBody>
      </p:sp>
      <p:sp>
        <p:nvSpPr>
          <p:cNvPr id="11" name="Content Placeholder 10">
            <a:extLst>
              <a:ext uri="{FF2B5EF4-FFF2-40B4-BE49-F238E27FC236}">
                <a16:creationId xmlns:a16="http://schemas.microsoft.com/office/drawing/2014/main" id="{031C8ECA-02CF-8B3A-AE85-61EB20FBD7E9}"/>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endParaRPr lang="en-US" dirty="0"/>
          </a:p>
        </p:txBody>
      </p:sp>
      <p:pic>
        <p:nvPicPr>
          <p:cNvPr id="12" name="Content Placeholder 8">
            <a:extLst>
              <a:ext uri="{FF2B5EF4-FFF2-40B4-BE49-F238E27FC236}">
                <a16:creationId xmlns:a16="http://schemas.microsoft.com/office/drawing/2014/main" id="{F3BC6264-9628-30DC-3F38-F66433A492F8}"/>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Tree>
    <p:extLst>
      <p:ext uri="{BB962C8B-B14F-4D97-AF65-F5344CB8AC3E}">
        <p14:creationId xmlns:p14="http://schemas.microsoft.com/office/powerpoint/2010/main" val="1302831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32</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pic>
        <p:nvPicPr>
          <p:cNvPr id="13" name="Content Placeholder 7">
            <a:extLst>
              <a:ext uri="{FF2B5EF4-FFF2-40B4-BE49-F238E27FC236}">
                <a16:creationId xmlns:a16="http://schemas.microsoft.com/office/drawing/2014/main" id="{82483C2D-53B9-303C-5AF0-9C1B66AA0E3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70374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33</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2895308" y="5115904"/>
            <a:ext cx="384837" cy="52939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53E095EE-BB43-E8DF-1C6B-96087D7EF3EA}"/>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spTree>
    <p:extLst>
      <p:ext uri="{BB962C8B-B14F-4D97-AF65-F5344CB8AC3E}">
        <p14:creationId xmlns:p14="http://schemas.microsoft.com/office/powerpoint/2010/main" val="777614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34</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pic>
        <p:nvPicPr>
          <p:cNvPr id="14" name="Content Placeholder 13">
            <a:extLst>
              <a:ext uri="{FF2B5EF4-FFF2-40B4-BE49-F238E27FC236}">
                <a16:creationId xmlns:a16="http://schemas.microsoft.com/office/drawing/2014/main" id="{A5AE3A05-3AAD-4090-6889-8A6431FB272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5" name="Group 14">
            <a:extLst>
              <a:ext uri="{FF2B5EF4-FFF2-40B4-BE49-F238E27FC236}">
                <a16:creationId xmlns:a16="http://schemas.microsoft.com/office/drawing/2014/main" id="{DD3918C7-D252-D5FB-F1F6-46171018F095}"/>
              </a:ext>
            </a:extLst>
          </p:cNvPr>
          <p:cNvGrpSpPr/>
          <p:nvPr/>
        </p:nvGrpSpPr>
        <p:grpSpPr>
          <a:xfrm>
            <a:off x="6916190" y="2263686"/>
            <a:ext cx="3694048" cy="3697483"/>
            <a:chOff x="2999692" y="5275062"/>
            <a:chExt cx="955212" cy="670353"/>
          </a:xfrm>
        </p:grpSpPr>
        <p:sp>
          <p:nvSpPr>
            <p:cNvPr id="19" name="Rectangle: Rounded Corners 18">
              <a:extLst>
                <a:ext uri="{FF2B5EF4-FFF2-40B4-BE49-F238E27FC236}">
                  <a16:creationId xmlns:a16="http://schemas.microsoft.com/office/drawing/2014/main" id="{9152D31A-8690-ABAA-809C-3A727EF15F86}"/>
                </a:ext>
              </a:extLst>
            </p:cNvPr>
            <p:cNvSpPr/>
            <p:nvPr/>
          </p:nvSpPr>
          <p:spPr>
            <a:xfrm>
              <a:off x="3908359" y="5275062"/>
              <a:ext cx="46545" cy="670353"/>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56F71E5-D717-59BC-7790-39679D5B631A}"/>
                </a:ext>
              </a:extLst>
            </p:cNvPr>
            <p:cNvSpPr/>
            <p:nvPr/>
          </p:nvSpPr>
          <p:spPr>
            <a:xfrm rot="16200000">
              <a:off x="3459998" y="5452475"/>
              <a:ext cx="32634" cy="953245"/>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625956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lnSpcReduction="10000"/>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en-US" dirty="0"/>
                  <a:t>1) Start </a:t>
                </a:r>
                <a14:m>
                  <m:oMath xmlns:m="http://schemas.openxmlformats.org/officeDocument/2006/math">
                    <m:r>
                      <a:rPr lang="de-DE" b="0" i="1" smtClean="0">
                        <a:latin typeface="Cambria Math" panose="02040503050406030204" pitchFamily="18" charset="0"/>
                      </a:rPr>
                      <m:t>𝜇</m:t>
                    </m:r>
                    <m:r>
                      <a:rPr lang="de-DE" b="0" i="1" smtClean="0">
                        <a:latin typeface="Cambria Math" panose="02040503050406030204" pitchFamily="18" charset="0"/>
                      </a:rPr>
                      <m:t>=0</m:t>
                    </m:r>
                  </m:oMath>
                </a14:m>
                <a:r>
                  <a:rPr lang="en-US" dirty="0"/>
                  <a:t> (prior) -&gt; add measurement data (posterior) -&gt; predictions</a:t>
                </a:r>
              </a:p>
              <a:p>
                <a:pPr lvl="1"/>
                <a:r>
                  <a:rPr lang="en-US" dirty="0"/>
                  <a:t>2) Measurement data -&gt; optimize hyper parameters -&gt; predictions  </a:t>
                </a:r>
              </a:p>
            </p:txBody>
          </p:sp>
        </mc:Choice>
        <mc:Fallback xmlns="">
          <p:sp>
            <p:nvSpPr>
              <p:cNvPr id="3" name="Content Placeholder 2">
                <a:extLst>
                  <a:ext uri="{FF2B5EF4-FFF2-40B4-BE49-F238E27FC236}">
                    <a16:creationId xmlns:a16="http://schemas.microsoft.com/office/drawing/2014/main" id="{B90816FB-F138-05CE-804A-C12346E922F9}"/>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35</a:t>
            </a:fld>
            <a:endParaRPr lang="en-US" dirty="0"/>
          </a:p>
        </p:txBody>
      </p:sp>
    </p:spTree>
    <p:extLst>
      <p:ext uri="{BB962C8B-B14F-4D97-AF65-F5344CB8AC3E}">
        <p14:creationId xmlns:p14="http://schemas.microsoft.com/office/powerpoint/2010/main" val="1737827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7C81-5CA7-AE1E-5243-139FF047316F}"/>
              </a:ext>
            </a:extLst>
          </p:cNvPr>
          <p:cNvSpPr>
            <a:spLocks noGrp="1"/>
          </p:cNvSpPr>
          <p:nvPr>
            <p:ph type="title"/>
          </p:nvPr>
        </p:nvSpPr>
        <p:spPr/>
        <p:txBody>
          <a:bodyPr/>
          <a:lstStyle/>
          <a:p>
            <a:r>
              <a:rPr lang="en-US" dirty="0"/>
              <a:t>Conclusion – Caveats – “Two approaches”</a:t>
            </a:r>
          </a:p>
        </p:txBody>
      </p:sp>
      <p:sp>
        <p:nvSpPr>
          <p:cNvPr id="6" name="Text Placeholder 5">
            <a:extLst>
              <a:ext uri="{FF2B5EF4-FFF2-40B4-BE49-F238E27FC236}">
                <a16:creationId xmlns:a16="http://schemas.microsoft.com/office/drawing/2014/main" id="{085C8226-083B-3D2A-2AB0-59B48A691470}"/>
              </a:ext>
            </a:extLst>
          </p:cNvPr>
          <p:cNvSpPr>
            <a:spLocks noGrp="1"/>
          </p:cNvSpPr>
          <p:nvPr>
            <p:ph type="body" idx="1"/>
          </p:nvPr>
        </p:nvSpPr>
        <p:spPr/>
        <p:txBody>
          <a:bodyPr/>
          <a:lstStyle/>
          <a:p>
            <a:r>
              <a:rPr lang="en-US" dirty="0"/>
              <a:t>Approach 1</a:t>
            </a:r>
          </a:p>
        </p:txBody>
      </p:sp>
      <p:pic>
        <p:nvPicPr>
          <p:cNvPr id="11" name="Content Placeholder 10">
            <a:extLst>
              <a:ext uri="{FF2B5EF4-FFF2-40B4-BE49-F238E27FC236}">
                <a16:creationId xmlns:a16="http://schemas.microsoft.com/office/drawing/2014/main" id="{C8804311-73A6-BF83-DD56-A71594DAC4B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788" y="2628107"/>
            <a:ext cx="5157787" cy="3438524"/>
          </a:xfrm>
        </p:spPr>
      </p:pic>
      <p:sp>
        <p:nvSpPr>
          <p:cNvPr id="8" name="Text Placeholder 7">
            <a:extLst>
              <a:ext uri="{FF2B5EF4-FFF2-40B4-BE49-F238E27FC236}">
                <a16:creationId xmlns:a16="http://schemas.microsoft.com/office/drawing/2014/main" id="{E74D78FB-5ADA-FA52-C7CD-3235CBB7752E}"/>
              </a:ext>
            </a:extLst>
          </p:cNvPr>
          <p:cNvSpPr>
            <a:spLocks noGrp="1"/>
          </p:cNvSpPr>
          <p:nvPr>
            <p:ph type="body" sz="quarter" idx="3"/>
          </p:nvPr>
        </p:nvSpPr>
        <p:spPr/>
        <p:txBody>
          <a:bodyPr/>
          <a:lstStyle/>
          <a:p>
            <a:r>
              <a:rPr lang="en-US" dirty="0"/>
              <a:t>Approach 2</a:t>
            </a:r>
          </a:p>
        </p:txBody>
      </p:sp>
      <p:sp>
        <p:nvSpPr>
          <p:cNvPr id="4" name="Footer Placeholder 3">
            <a:extLst>
              <a:ext uri="{FF2B5EF4-FFF2-40B4-BE49-F238E27FC236}">
                <a16:creationId xmlns:a16="http://schemas.microsoft.com/office/drawing/2014/main" id="{899BA738-8726-CB34-3594-8F73363F5766}"/>
              </a:ext>
            </a:extLst>
          </p:cNvPr>
          <p:cNvSpPr>
            <a:spLocks noGrp="1"/>
          </p:cNvSpPr>
          <p:nvPr>
            <p:ph type="ftr" sz="quarter" idx="11"/>
          </p:nvPr>
        </p:nvSpPr>
        <p:spPr/>
        <p:txBody>
          <a:bodyPr/>
          <a:lstStyle/>
          <a:p>
            <a:r>
              <a:rPr lang="en-US" dirty="0"/>
              <a:t>[4] Scikit-learn: Machine Learning in Python, </a:t>
            </a:r>
            <a:r>
              <a:rPr lang="en-US" dirty="0" err="1"/>
              <a:t>Pedregosa</a:t>
            </a:r>
            <a:r>
              <a:rPr lang="en-US" dirty="0"/>
              <a:t> et al., JMLR 12, pp. 2825-2830, 2011 (Figure modified)</a:t>
            </a:r>
          </a:p>
        </p:txBody>
      </p:sp>
      <p:sp>
        <p:nvSpPr>
          <p:cNvPr id="5" name="Slide Number Placeholder 4">
            <a:extLst>
              <a:ext uri="{FF2B5EF4-FFF2-40B4-BE49-F238E27FC236}">
                <a16:creationId xmlns:a16="http://schemas.microsoft.com/office/drawing/2014/main" id="{E61E949F-0468-3C89-27CF-A868D5B9F556}"/>
              </a:ext>
            </a:extLst>
          </p:cNvPr>
          <p:cNvSpPr>
            <a:spLocks noGrp="1"/>
          </p:cNvSpPr>
          <p:nvPr>
            <p:ph type="sldNum" sz="quarter" idx="12"/>
          </p:nvPr>
        </p:nvSpPr>
        <p:spPr/>
        <p:txBody>
          <a:bodyPr/>
          <a:lstStyle/>
          <a:p>
            <a:fld id="{BB5BDEE0-5897-43EE-8390-09DDB5CCC2DB}" type="slidenum">
              <a:rPr lang="en-US" smtClean="0"/>
              <a:t>36</a:t>
            </a:fld>
            <a:endParaRPr lang="en-US" dirty="0"/>
          </a:p>
        </p:txBody>
      </p:sp>
      <p:sp>
        <p:nvSpPr>
          <p:cNvPr id="14" name="TextBox 13">
            <a:extLst>
              <a:ext uri="{FF2B5EF4-FFF2-40B4-BE49-F238E27FC236}">
                <a16:creationId xmlns:a16="http://schemas.microsoft.com/office/drawing/2014/main" id="{F9EABD93-5E09-C465-AFEB-1686F6F1E458}"/>
              </a:ext>
            </a:extLst>
          </p:cNvPr>
          <p:cNvSpPr txBox="1"/>
          <p:nvPr/>
        </p:nvSpPr>
        <p:spPr>
          <a:xfrm>
            <a:off x="10521700" y="5820331"/>
            <a:ext cx="452846" cy="369332"/>
          </a:xfrm>
          <a:prstGeom prst="rect">
            <a:avLst/>
          </a:prstGeom>
          <a:noFill/>
        </p:spPr>
        <p:txBody>
          <a:bodyPr wrap="square" rtlCol="0">
            <a:spAutoFit/>
          </a:bodyPr>
          <a:lstStyle/>
          <a:p>
            <a:r>
              <a:rPr lang="en-US" dirty="0"/>
              <a:t>[4]</a:t>
            </a:r>
          </a:p>
        </p:txBody>
      </p:sp>
      <p:pic>
        <p:nvPicPr>
          <p:cNvPr id="18" name="Content Placeholder 17">
            <a:extLst>
              <a:ext uri="{FF2B5EF4-FFF2-40B4-BE49-F238E27FC236}">
                <a16:creationId xmlns:a16="http://schemas.microsoft.com/office/drawing/2014/main" id="{09470957-733D-C4A8-9B3A-2832AC30F79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041" y="2505075"/>
            <a:ext cx="4421505" cy="3684588"/>
          </a:xfrm>
        </p:spPr>
      </p:pic>
      <p:sp>
        <p:nvSpPr>
          <p:cNvPr id="3" name="TextBox 2">
            <a:extLst>
              <a:ext uri="{FF2B5EF4-FFF2-40B4-BE49-F238E27FC236}">
                <a16:creationId xmlns:a16="http://schemas.microsoft.com/office/drawing/2014/main" id="{0E3D0A75-3479-2E14-1A88-9E0DB391FF09}"/>
              </a:ext>
            </a:extLst>
          </p:cNvPr>
          <p:cNvSpPr txBox="1"/>
          <p:nvPr/>
        </p:nvSpPr>
        <p:spPr>
          <a:xfrm>
            <a:off x="10899366" y="5442857"/>
            <a:ext cx="452846" cy="377474"/>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428924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5E5F-EDE6-1F32-3430-480665FA4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AFFC9-9835-FF75-C57C-B50F3C0A466F}"/>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ADE5E121-F3F8-E801-C1F6-6A8CB18D4C45}"/>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de-DE" dirty="0"/>
              <a:t>Both </a:t>
            </a:r>
            <a:r>
              <a:rPr lang="de-DE" dirty="0" err="1"/>
              <a:t>the</a:t>
            </a:r>
            <a:r>
              <a:rPr lang="de-DE" dirty="0"/>
              <a:t> same – 1) just </a:t>
            </a:r>
            <a:r>
              <a:rPr lang="de-DE" dirty="0" err="1"/>
              <a:t>for</a:t>
            </a:r>
            <a:r>
              <a:rPr lang="de-DE" dirty="0"/>
              <a:t> </a:t>
            </a:r>
            <a:r>
              <a:rPr lang="de-DE" dirty="0" err="1"/>
              <a:t>illustration</a:t>
            </a:r>
            <a:r>
              <a:rPr lang="de-DE" dirty="0"/>
              <a:t> </a:t>
            </a:r>
            <a:r>
              <a:rPr lang="de-DE" dirty="0" err="1"/>
              <a:t>purposes</a:t>
            </a:r>
            <a:r>
              <a:rPr lang="de-DE" dirty="0"/>
              <a:t> </a:t>
            </a:r>
          </a:p>
        </p:txBody>
      </p:sp>
      <p:sp>
        <p:nvSpPr>
          <p:cNvPr id="4" name="Footer Placeholder 3">
            <a:extLst>
              <a:ext uri="{FF2B5EF4-FFF2-40B4-BE49-F238E27FC236}">
                <a16:creationId xmlns:a16="http://schemas.microsoft.com/office/drawing/2014/main" id="{D1F545D1-6E6E-4C05-9610-64FC87B3CF20}"/>
              </a:ext>
            </a:extLst>
          </p:cNvPr>
          <p:cNvSpPr>
            <a:spLocks noGrp="1"/>
          </p:cNvSpPr>
          <p:nvPr>
            <p:ph type="ftr" sz="quarter" idx="11"/>
          </p:nvPr>
        </p:nvSpPr>
        <p:spPr>
          <a:xfrm>
            <a:off x="838200" y="6356349"/>
            <a:ext cx="10515600" cy="365125"/>
          </a:xfrm>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40837833-DA08-FBEF-C5A6-69847183C17A}"/>
              </a:ext>
            </a:extLst>
          </p:cNvPr>
          <p:cNvSpPr>
            <a:spLocks noGrp="1"/>
          </p:cNvSpPr>
          <p:nvPr>
            <p:ph type="sldNum" sz="quarter" idx="12"/>
          </p:nvPr>
        </p:nvSpPr>
        <p:spPr/>
        <p:txBody>
          <a:bodyPr/>
          <a:lstStyle/>
          <a:p>
            <a:fld id="{BB5BDEE0-5897-43EE-8390-09DDB5CCC2DB}" type="slidenum">
              <a:rPr lang="en-US" smtClean="0"/>
              <a:t>37</a:t>
            </a:fld>
            <a:endParaRPr lang="en-US" dirty="0"/>
          </a:p>
        </p:txBody>
      </p:sp>
    </p:spTree>
    <p:extLst>
      <p:ext uri="{BB962C8B-B14F-4D97-AF65-F5344CB8AC3E}">
        <p14:creationId xmlns:p14="http://schemas.microsoft.com/office/powerpoint/2010/main" val="84757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r>
              <a:rPr lang="en-US" dirty="0"/>
              <a:t>Hypotheses testing [10]</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[10] Alessio </a:t>
            </a:r>
            <a:r>
              <a:rPr lang="en-US" dirty="0" err="1"/>
              <a:t>Benavoli</a:t>
            </a:r>
            <a:r>
              <a:rPr lang="en-US" dirty="0"/>
              <a:t>, Francesca </a:t>
            </a:r>
            <a:r>
              <a:rPr lang="en-US" dirty="0" err="1"/>
              <a:t>Mangili</a:t>
            </a:r>
            <a:r>
              <a:rPr lang="en-US" dirty="0"/>
              <a:t>, PMLR 38:74-82, 2015. (</a:t>
            </a:r>
            <a:r>
              <a:rPr lang="en-US" dirty="0">
                <a:hlinkClick r:id="rId4">
                  <a:extLst>
                    <a:ext uri="{A12FA001-AC4F-418D-AE19-62706E023703}">
                      <ahyp:hlinkClr xmlns:ahyp="http://schemas.microsoft.com/office/drawing/2018/hyperlinkcolor" val="tx"/>
                    </a:ext>
                  </a:extLst>
                </a:hlinkClick>
              </a:rPr>
              <a:t>https://proceedings.mlr.press/v38/benavoli15.html</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38</a:t>
            </a:fld>
            <a:endParaRPr lang="en-US" dirty="0"/>
          </a:p>
        </p:txBody>
      </p:sp>
    </p:spTree>
    <p:extLst>
      <p:ext uri="{BB962C8B-B14F-4D97-AF65-F5344CB8AC3E}">
        <p14:creationId xmlns:p14="http://schemas.microsoft.com/office/powerpoint/2010/main" val="2298825870"/>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E074-53DC-7FCF-64CE-1673297968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F57E62-F598-26ED-9F00-BAB47C1234DE}"/>
              </a:ext>
            </a:extLst>
          </p:cNvPr>
          <p:cNvSpPr>
            <a:spLocks noGrp="1"/>
          </p:cNvSpPr>
          <p:nvPr>
            <p:ph sz="half" idx="1"/>
          </p:nvPr>
        </p:nvSpPr>
        <p:spPr/>
        <p:txBody>
          <a:bodyPr>
            <a:normAutofit fontScale="92500" lnSpcReduction="10000"/>
          </a:bodyPr>
          <a:lstStyle/>
          <a:p>
            <a:r>
              <a:rPr lang="en-US" dirty="0"/>
              <a:t>Gained uncertainties of predictions [1]</a:t>
            </a:r>
          </a:p>
          <a:p>
            <a:r>
              <a:rPr lang="en-US" dirty="0"/>
              <a:t>Full Bayesian inference implemented [8]</a:t>
            </a:r>
          </a:p>
          <a:p>
            <a:r>
              <a:rPr lang="en-US" dirty="0"/>
              <a:t>Incorporate noise into model</a:t>
            </a:r>
          </a:p>
          <a:p>
            <a:r>
              <a:rPr lang="en-US" dirty="0"/>
              <a:t>Applications many fields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2389B9-3DBC-3FD6-6F33-8B75D4D7E384}"/>
                  </a:ext>
                </a:extLst>
              </p:cNvPr>
              <p:cNvSpPr>
                <a:spLocks noGrp="1"/>
              </p:cNvSpPr>
              <p:nvPr>
                <p:ph sz="half" idx="2"/>
              </p:nvPr>
            </p:nvSpPr>
            <p:spPr/>
            <p:txBody>
              <a:bodyPr>
                <a:normAutofit fontScale="92500" lnSpcReduction="10000"/>
              </a:bodyPr>
              <a:lstStyle/>
              <a:p>
                <a:r>
                  <a:rPr lang="en-US" dirty="0"/>
                  <a:t>Running time </a:t>
                </a:r>
                <a14:m>
                  <m:oMath xmlns:m="http://schemas.openxmlformats.org/officeDocument/2006/math">
                    <m:r>
                      <a:rPr lang="en-US" i="1" dirty="0" smtClean="0">
                        <a:effectLst/>
                        <a:latin typeface="Cambria Math" panose="02040503050406030204" pitchFamily="18" charset="0"/>
                        <a:ea typeface="Cambria Math" panose="02040503050406030204" pitchFamily="18" charset="0"/>
                      </a:rPr>
                      <m:t>𝒪</m:t>
                    </m:r>
                    <m:r>
                      <a:rPr lang="en-US" i="1" dirty="0" smtClean="0">
                        <a:effectLst/>
                        <a:latin typeface="Cambria Math" panose="02040503050406030204" pitchFamily="18" charset="0"/>
                      </a:rPr>
                      <m:t>(</m:t>
                    </m:r>
                    <m:sSup>
                      <m:sSupPr>
                        <m:ctrlPr>
                          <a:rPr lang="de-DE" b="0" i="1" dirty="0" smtClean="0">
                            <a:effectLst/>
                            <a:latin typeface="Cambria Math" panose="02040503050406030204" pitchFamily="18" charset="0"/>
                            <a:ea typeface="Cambria Math" panose="02040503050406030204" pitchFamily="18" charset="0"/>
                          </a:rPr>
                        </m:ctrlPr>
                      </m:sSupPr>
                      <m:e>
                        <m:r>
                          <a:rPr lang="de-DE" b="0" i="1" dirty="0" smtClean="0">
                            <a:effectLst/>
                            <a:latin typeface="Cambria Math" panose="02040503050406030204" pitchFamily="18" charset="0"/>
                          </a:rPr>
                          <m:t>𝑛</m:t>
                        </m:r>
                      </m:e>
                      <m:sup>
                        <m:r>
                          <a:rPr lang="de-DE" b="0" i="1" dirty="0" smtClean="0">
                            <a:effectLst/>
                            <a:latin typeface="Cambria Math" panose="02040503050406030204" pitchFamily="18" charset="0"/>
                          </a:rPr>
                          <m:t>3</m:t>
                        </m:r>
                      </m:sup>
                    </m:sSup>
                    <m:r>
                      <a:rPr lang="en-US" i="1" dirty="0" smtClean="0">
                        <a:effectLst/>
                        <a:latin typeface="Cambria Math" panose="02040503050406030204" pitchFamily="18" charset="0"/>
                      </a:rPr>
                      <m:t>)</m:t>
                    </m:r>
                  </m:oMath>
                </a14:m>
                <a:r>
                  <a:rPr lang="en-US" dirty="0"/>
                  <a:t> [1][8]</a:t>
                </a:r>
              </a:p>
              <a:p>
                <a:r>
                  <a:rPr lang="en-US" dirty="0"/>
                  <a:t>Kernel choice needs good knowledge of data [3]</a:t>
                </a:r>
              </a:p>
              <a:p>
                <a:r>
                  <a:rPr lang="en-US" dirty="0"/>
                  <a:t>GPs struggle with high dimensional continuous input spaces [8]</a:t>
                </a:r>
              </a:p>
              <a:p>
                <a:pPr lvl="1"/>
                <a:r>
                  <a:rPr lang="en-US" dirty="0"/>
                  <a:t>Popular approach: VAEs [8]</a:t>
                </a:r>
              </a:p>
              <a:p>
                <a:r>
                  <a:rPr lang="en-US" dirty="0"/>
                  <a:t>Assumes homoscedastic Gaussian noise [8] </a:t>
                </a:r>
              </a:p>
              <a:p>
                <a:pPr lvl="1"/>
                <a:r>
                  <a:rPr lang="en-US" dirty="0"/>
                  <a:t>All random variables have same variance</a:t>
                </a:r>
              </a:p>
              <a:p>
                <a:pPr lvl="1"/>
                <a:r>
                  <a:rPr lang="en-US" dirty="0"/>
                  <a:t>Need more data to operate effectively </a:t>
                </a:r>
              </a:p>
            </p:txBody>
          </p:sp>
        </mc:Choice>
        <mc:Fallback xmlns="">
          <p:sp>
            <p:nvSpPr>
              <p:cNvPr id="4" name="Content Placeholder 3">
                <a:extLst>
                  <a:ext uri="{FF2B5EF4-FFF2-40B4-BE49-F238E27FC236}">
                    <a16:creationId xmlns:a16="http://schemas.microsoft.com/office/drawing/2014/main" id="{9F2389B9-3DBC-3FD6-6F33-8B75D4D7E384}"/>
                  </a:ext>
                </a:extLst>
              </p:cNvPr>
              <p:cNvSpPr>
                <a:spLocks noGrp="1" noRot="1" noChangeAspect="1" noMove="1" noResize="1" noEditPoints="1" noAdjustHandles="1" noChangeArrowheads="1" noChangeShapeType="1" noTextEdit="1"/>
              </p:cNvSpPr>
              <p:nvPr>
                <p:ph sz="half" idx="2"/>
              </p:nvPr>
            </p:nvSpPr>
            <p:spPr>
              <a:blipFill>
                <a:blip r:embed="rId3"/>
                <a:stretch>
                  <a:fillRect l="-1882" t="-2801" r="-2000" b="-14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3F054FE-2D87-022C-98F4-52AF903823AF}"/>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1EC3FAC9-0019-52F9-D3B6-F56744F23C26}"/>
              </a:ext>
            </a:extLst>
          </p:cNvPr>
          <p:cNvSpPr>
            <a:spLocks noGrp="1"/>
          </p:cNvSpPr>
          <p:nvPr>
            <p:ph type="sldNum" sz="quarter" idx="12"/>
          </p:nvPr>
        </p:nvSpPr>
        <p:spPr/>
        <p:txBody>
          <a:bodyPr/>
          <a:lstStyle/>
          <a:p>
            <a:fld id="{BB5BDEE0-5897-43EE-8390-09DDB5CCC2DB}" type="slidenum">
              <a:rPr lang="en-US" smtClean="0"/>
              <a:t>39</a:t>
            </a:fld>
            <a:endParaRPr lang="en-US" dirty="0"/>
          </a:p>
        </p:txBody>
      </p:sp>
      <p:cxnSp>
        <p:nvCxnSpPr>
          <p:cNvPr id="9" name="Connector: Curved 8">
            <a:extLst>
              <a:ext uri="{FF2B5EF4-FFF2-40B4-BE49-F238E27FC236}">
                <a16:creationId xmlns:a16="http://schemas.microsoft.com/office/drawing/2014/main" id="{90AF1910-DD99-E29E-4140-9A8182BE55EA}"/>
              </a:ext>
            </a:extLst>
          </p:cNvPr>
          <p:cNvCxnSpPr>
            <a:cxnSpLocks/>
          </p:cNvCxnSpPr>
          <p:nvPr/>
        </p:nvCxnSpPr>
        <p:spPr>
          <a:xfrm>
            <a:off x="5123543" y="3526971"/>
            <a:ext cx="1110343" cy="769258"/>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05A5-BD81-0465-7DF0-B7BD86D87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304A7-9D16-D9B7-C490-E31617A18644}"/>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9C65BC-16DD-C2EF-59D8-98A79F35A9DB}"/>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p:txBody>
          </p:sp>
        </mc:Choice>
        <mc:Fallback xmlns="">
          <p:sp>
            <p:nvSpPr>
              <p:cNvPr id="3" name="Content Placeholder 2">
                <a:extLst>
                  <a:ext uri="{FF2B5EF4-FFF2-40B4-BE49-F238E27FC236}">
                    <a16:creationId xmlns:a16="http://schemas.microsoft.com/office/drawing/2014/main" id="{E59C65BC-16DD-C2EF-59D8-98A79F35A9DB}"/>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BF1E85-1F9A-9D93-8B4B-789317E0661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97D98C86-438B-4E1A-9895-840C18048D7A}"/>
              </a:ext>
            </a:extLst>
          </p:cNvPr>
          <p:cNvSpPr>
            <a:spLocks noGrp="1"/>
          </p:cNvSpPr>
          <p:nvPr>
            <p:ph type="sldNum" sz="quarter" idx="12"/>
          </p:nvPr>
        </p:nvSpPr>
        <p:spPr/>
        <p:txBody>
          <a:bodyPr/>
          <a:lstStyle/>
          <a:p>
            <a:fld id="{BB5BDEE0-5897-43EE-8390-09DDB5CCC2DB}" type="slidenum">
              <a:rPr lang="en-US" smtClean="0"/>
              <a:t>4</a:t>
            </a:fld>
            <a:endParaRPr lang="en-US"/>
          </a:p>
        </p:txBody>
      </p:sp>
      <p:pic>
        <p:nvPicPr>
          <p:cNvPr id="12" name="Content Placeholder 11">
            <a:extLst>
              <a:ext uri="{FF2B5EF4-FFF2-40B4-BE49-F238E27FC236}">
                <a16:creationId xmlns:a16="http://schemas.microsoft.com/office/drawing/2014/main" id="{2E7B1B5D-848A-50E1-059F-43DD89F2E65F}"/>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77398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8B63-BB39-CB90-038B-413B01ED2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BF08F-B3BF-129F-3279-132987A4EF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770E5C-84F7-90A4-6843-02E9278F8EDC}"/>
              </a:ext>
            </a:extLst>
          </p:cNvPr>
          <p:cNvSpPr>
            <a:spLocks noGrp="1"/>
          </p:cNvSpPr>
          <p:nvPr>
            <p:ph sz="half" idx="1"/>
          </p:nvPr>
        </p:nvSpPr>
        <p:spPr/>
        <p:txBody>
          <a:bodyPr>
            <a:normAutofit/>
          </a:bodyPr>
          <a:lstStyle/>
          <a:p>
            <a:r>
              <a:rPr lang="en-US" sz="2600" dirty="0"/>
              <a:t>Gained uncertainties of predictions [1]</a:t>
            </a:r>
          </a:p>
          <a:p>
            <a:r>
              <a:rPr lang="en-US" sz="2600" dirty="0"/>
              <a:t>Full Bayesian inference implemented [8]</a:t>
            </a:r>
          </a:p>
          <a:p>
            <a:r>
              <a:rPr lang="en-US" sz="2600" dirty="0"/>
              <a:t>Incorporate noise into model</a:t>
            </a:r>
          </a:p>
          <a:p>
            <a:r>
              <a:rPr lang="en-US" sz="2600" dirty="0"/>
              <a:t>Applications many fields</a:t>
            </a:r>
          </a:p>
          <a:p>
            <a:endParaRPr lang="en-US" sz="26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60C4EB-7A91-1DF4-DE2A-ADFF7D152418}"/>
                  </a:ext>
                </a:extLst>
              </p:cNvPr>
              <p:cNvSpPr>
                <a:spLocks noGrp="1"/>
              </p:cNvSpPr>
              <p:nvPr>
                <p:ph sz="half" idx="2"/>
              </p:nvPr>
            </p:nvSpPr>
            <p:spPr/>
            <p:txBody>
              <a:bodyPr>
                <a:normAutofit/>
              </a:bodyPr>
              <a:lstStyle/>
              <a:p>
                <a:r>
                  <a:rPr lang="en-US" sz="2600" dirty="0"/>
                  <a:t>Running time </a:t>
                </a:r>
                <a14:m>
                  <m:oMath xmlns:m="http://schemas.openxmlformats.org/officeDocument/2006/math">
                    <m:r>
                      <a:rPr lang="en-US" sz="2600" i="1" dirty="0" smtClean="0">
                        <a:effectLst/>
                        <a:latin typeface="Cambria Math" panose="02040503050406030204" pitchFamily="18" charset="0"/>
                        <a:ea typeface="Cambria Math" panose="02040503050406030204" pitchFamily="18" charset="0"/>
                      </a:rPr>
                      <m:t>𝒪</m:t>
                    </m:r>
                    <m:r>
                      <a:rPr lang="en-US" sz="2600" i="1" dirty="0" smtClean="0">
                        <a:effectLst/>
                        <a:latin typeface="Cambria Math" panose="02040503050406030204" pitchFamily="18" charset="0"/>
                      </a:rPr>
                      <m:t>(</m:t>
                    </m:r>
                    <m:sSup>
                      <m:sSupPr>
                        <m:ctrlPr>
                          <a:rPr lang="de-DE" sz="2600" b="0" i="1" dirty="0" smtClean="0">
                            <a:effectLst/>
                            <a:latin typeface="Cambria Math" panose="02040503050406030204" pitchFamily="18" charset="0"/>
                            <a:ea typeface="Cambria Math" panose="02040503050406030204" pitchFamily="18" charset="0"/>
                          </a:rPr>
                        </m:ctrlPr>
                      </m:sSupPr>
                      <m:e>
                        <m:r>
                          <a:rPr lang="de-DE" sz="2600" b="0" i="1" dirty="0" smtClean="0">
                            <a:effectLst/>
                            <a:latin typeface="Cambria Math" panose="02040503050406030204" pitchFamily="18" charset="0"/>
                          </a:rPr>
                          <m:t>𝑛</m:t>
                        </m:r>
                      </m:e>
                      <m:sup>
                        <m:r>
                          <a:rPr lang="de-DE" sz="2600" b="0" i="1" dirty="0" smtClean="0">
                            <a:effectLst/>
                            <a:latin typeface="Cambria Math" panose="02040503050406030204" pitchFamily="18" charset="0"/>
                          </a:rPr>
                          <m:t>3</m:t>
                        </m:r>
                      </m:sup>
                    </m:sSup>
                    <m:r>
                      <a:rPr lang="en-US" sz="2600" i="1" dirty="0" smtClean="0">
                        <a:effectLst/>
                        <a:latin typeface="Cambria Math" panose="02040503050406030204" pitchFamily="18" charset="0"/>
                      </a:rPr>
                      <m:t>)</m:t>
                    </m:r>
                  </m:oMath>
                </a14:m>
                <a:r>
                  <a:rPr lang="en-US" sz="2600" dirty="0"/>
                  <a:t> [1][8]</a:t>
                </a:r>
              </a:p>
              <a:p>
                <a:r>
                  <a:rPr lang="en-US" sz="2600" dirty="0"/>
                  <a:t>Kernel choice needs good knowledge of data [3]</a:t>
                </a:r>
              </a:p>
              <a:p>
                <a:r>
                  <a:rPr lang="en-US" sz="2600" dirty="0"/>
                  <a:t>GPs struggle with high dimensional continuous input spaces [8]</a:t>
                </a:r>
              </a:p>
              <a:p>
                <a:r>
                  <a:rPr lang="en-US" sz="2600" dirty="0"/>
                  <a:t>Assumes homoscedastic Gaussian noise [8] </a:t>
                </a:r>
              </a:p>
              <a:p>
                <a:r>
                  <a:rPr lang="en-US" sz="2600" dirty="0"/>
                  <a:t>Caveats mentioned before</a:t>
                </a:r>
              </a:p>
            </p:txBody>
          </p:sp>
        </mc:Choice>
        <mc:Fallback xmlns="">
          <p:sp>
            <p:nvSpPr>
              <p:cNvPr id="4" name="Content Placeholder 3">
                <a:extLst>
                  <a:ext uri="{FF2B5EF4-FFF2-40B4-BE49-F238E27FC236}">
                    <a16:creationId xmlns:a16="http://schemas.microsoft.com/office/drawing/2014/main" id="{6060C4EB-7A91-1DF4-DE2A-ADFF7D152418}"/>
                  </a:ext>
                </a:extLst>
              </p:cNvPr>
              <p:cNvSpPr>
                <a:spLocks noGrp="1" noRot="1" noChangeAspect="1" noMove="1" noResize="1" noEditPoints="1" noAdjustHandles="1" noChangeArrowheads="1" noChangeShapeType="1" noTextEdit="1"/>
              </p:cNvSpPr>
              <p:nvPr>
                <p:ph sz="half" idx="2"/>
              </p:nvPr>
            </p:nvSpPr>
            <p:spPr>
              <a:blipFill>
                <a:blip r:embed="rId3"/>
                <a:stretch>
                  <a:fillRect l="-1882" t="-1961" r="-2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BD48EFF-81E8-16B5-CE6F-7EF699E499B9}"/>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5DD86AEB-3253-CBF5-80FC-AC0732BC48EE}"/>
              </a:ext>
            </a:extLst>
          </p:cNvPr>
          <p:cNvSpPr>
            <a:spLocks noGrp="1"/>
          </p:cNvSpPr>
          <p:nvPr>
            <p:ph type="sldNum" sz="quarter" idx="12"/>
          </p:nvPr>
        </p:nvSpPr>
        <p:spPr/>
        <p:txBody>
          <a:bodyPr/>
          <a:lstStyle/>
          <a:p>
            <a:fld id="{BB5BDEE0-5897-43EE-8390-09DDB5CCC2DB}" type="slidenum">
              <a:rPr lang="en-US" smtClean="0"/>
              <a:t>40</a:t>
            </a:fld>
            <a:endParaRPr lang="en-US" dirty="0"/>
          </a:p>
        </p:txBody>
      </p:sp>
      <p:cxnSp>
        <p:nvCxnSpPr>
          <p:cNvPr id="7" name="Connector: Curved 6">
            <a:extLst>
              <a:ext uri="{FF2B5EF4-FFF2-40B4-BE49-F238E27FC236}">
                <a16:creationId xmlns:a16="http://schemas.microsoft.com/office/drawing/2014/main" id="{19AFCD67-BCC5-F632-9D96-E4F827C200CB}"/>
              </a:ext>
            </a:extLst>
          </p:cNvPr>
          <p:cNvCxnSpPr>
            <a:cxnSpLocks/>
          </p:cNvCxnSpPr>
          <p:nvPr/>
        </p:nvCxnSpPr>
        <p:spPr>
          <a:xfrm>
            <a:off x="5152571" y="3722914"/>
            <a:ext cx="1074058" cy="471715"/>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6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06EF-EABE-A9AB-5DA1-80667F9CF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E180EAB-FFBA-F6FF-7BE0-8FD0AF608606}"/>
              </a:ext>
            </a:extLst>
          </p:cNvPr>
          <p:cNvSpPr>
            <a:spLocks noGrp="1"/>
          </p:cNvSpPr>
          <p:nvPr>
            <p:ph type="title"/>
          </p:nvPr>
        </p:nvSpPr>
        <p:spPr/>
        <p:txBody>
          <a:bodyPr>
            <a:normAutofit/>
          </a:bodyPr>
          <a:lstStyle/>
          <a:p>
            <a:r>
              <a:rPr kumimoji="0" lang="en-US" altLang="en-US" b="0" i="0" u="none" strike="noStrike" cap="none" normalizeH="0" baseline="0" dirty="0" err="1">
                <a:ln>
                  <a:noFill/>
                </a:ln>
                <a:solidFill>
                  <a:schemeClr val="tx1"/>
                </a:solidFill>
                <a:effectLst/>
              </a:rPr>
              <a:t>Görtler</a:t>
            </a:r>
            <a:r>
              <a:rPr kumimoji="0" lang="en-US" altLang="en-US" b="0" i="0" u="none" strike="noStrike" cap="none" normalizeH="0" baseline="0" dirty="0">
                <a:ln>
                  <a:noFill/>
                </a:ln>
                <a:solidFill>
                  <a:schemeClr val="tx1"/>
                </a:solidFill>
                <a:effectLst/>
              </a:rPr>
              <a:t>, et al.,</a:t>
            </a:r>
            <a:br>
              <a:rPr kumimoji="0" lang="en-US" altLang="en-US" b="0" i="0" u="none" strike="noStrike" cap="none" normalizeH="0" baseline="0" dirty="0">
                <a:ln>
                  <a:noFill/>
                </a:ln>
                <a:solidFill>
                  <a:schemeClr val="tx1"/>
                </a:solidFill>
                <a:effectLst/>
              </a:rPr>
            </a:br>
            <a:r>
              <a:rPr kumimoji="0" lang="en-US" altLang="en-US" b="0" i="0" u="none" strike="noStrike" cap="none" normalizeH="0" baseline="0" dirty="0">
                <a:ln>
                  <a:noFill/>
                </a:ln>
                <a:solidFill>
                  <a:schemeClr val="tx1"/>
                </a:solidFill>
                <a:effectLst/>
              </a:rPr>
              <a:t>"A Visual Exploration of Gaussian Processes“</a:t>
            </a:r>
          </a:p>
        </p:txBody>
      </p:sp>
      <p:sp>
        <p:nvSpPr>
          <p:cNvPr id="7" name="Text Placeholder 6">
            <a:extLst>
              <a:ext uri="{FF2B5EF4-FFF2-40B4-BE49-F238E27FC236}">
                <a16:creationId xmlns:a16="http://schemas.microsoft.com/office/drawing/2014/main" id="{EEC1F131-CB01-72A0-6C37-814E8D2DA07E}"/>
              </a:ext>
            </a:extLst>
          </p:cNvPr>
          <p:cNvSpPr>
            <a:spLocks noGrp="1"/>
          </p:cNvSpPr>
          <p:nvPr>
            <p:ph type="body" idx="1"/>
          </p:nvPr>
        </p:nvSpPr>
        <p:spPr/>
        <p:txBody>
          <a:bodyPr/>
          <a:lstStyle/>
          <a:p>
            <a:r>
              <a:rPr lang="en-US" dirty="0">
                <a:hlinkClick r:id="rId2"/>
              </a:rPr>
              <a:t>https://distill.pub/2019/visual-exploration-gaussian-processes/</a:t>
            </a:r>
            <a:endParaRPr lang="en-US" dirty="0"/>
          </a:p>
          <a:p>
            <a:r>
              <a:rPr lang="en-US" dirty="0">
                <a:hlinkClick r:id="rId3"/>
              </a:rPr>
              <a:t>https://doi.org/10.23915/distill.00017</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45696E86-2256-10EC-00D5-AF9F95D31B0A}"/>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3">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B93F5C30-435A-FFC0-A2D0-50C73D4E4F37}"/>
              </a:ext>
            </a:extLst>
          </p:cNvPr>
          <p:cNvSpPr>
            <a:spLocks noGrp="1"/>
          </p:cNvSpPr>
          <p:nvPr>
            <p:ph type="sldNum" sz="quarter" idx="12"/>
          </p:nvPr>
        </p:nvSpPr>
        <p:spPr/>
        <p:txBody>
          <a:bodyPr/>
          <a:lstStyle/>
          <a:p>
            <a:fld id="{BB5BDEE0-5897-43EE-8390-09DDB5CCC2DB}" type="slidenum">
              <a:rPr lang="en-US" smtClean="0"/>
              <a:t>41</a:t>
            </a:fld>
            <a:endParaRPr lang="en-US" dirty="0"/>
          </a:p>
        </p:txBody>
      </p:sp>
    </p:spTree>
    <p:extLst>
      <p:ext uri="{BB962C8B-B14F-4D97-AF65-F5344CB8AC3E}">
        <p14:creationId xmlns:p14="http://schemas.microsoft.com/office/powerpoint/2010/main" val="212878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92BD-0221-F666-F89D-5E96493622B6}"/>
              </a:ext>
            </a:extLst>
          </p:cNvPr>
          <p:cNvSpPr>
            <a:spLocks noGrp="1"/>
          </p:cNvSpPr>
          <p:nvPr>
            <p:ph type="title"/>
          </p:nvPr>
        </p:nvSpPr>
        <p:spPr/>
        <p:txBody>
          <a:bodyPr/>
          <a:lstStyle/>
          <a:p>
            <a:r>
              <a:rPr lang="en-US" dirty="0"/>
              <a:t>Sources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C9075-FA1B-2AD5-F066-3A1F165A4558}"/>
                  </a:ext>
                </a:extLst>
              </p:cNvPr>
              <p:cNvSpPr>
                <a:spLocks noGrp="1"/>
              </p:cNvSpPr>
              <p:nvPr>
                <p:ph idx="1"/>
              </p:nvPr>
            </p:nvSpPr>
            <p:spPr/>
            <p:txBody>
              <a:bodyPr>
                <a:normAutofit fontScale="92500" lnSpcReduction="20000"/>
              </a:bodyPr>
              <a:lstStyle/>
              <a:p>
                <a:r>
                  <a:rPr lang="en-US" sz="1800" dirty="0"/>
                  <a:t>Figures if not other stated made with a custom python script for this seminar talk</a:t>
                </a:r>
              </a:p>
              <a:p>
                <a:r>
                  <a:rPr lang="en-US" sz="1800" dirty="0"/>
                  <a:t>K. Weinberger, Machine Learning Lecture: Gaussian Process (</a:t>
                </a:r>
                <a:r>
                  <a:rPr lang="en-US" sz="1800" dirty="0">
                    <a:hlinkClick r:id="rId3"/>
                  </a:rPr>
                  <a:t>https://www.cs.cornell.edu/courses/cs4780/2018fa/lectures/lecturenote15.html</a:t>
                </a:r>
                <a:r>
                  <a:rPr lang="en-US" sz="1800" dirty="0"/>
                  <a:t>) </a:t>
                </a:r>
              </a:p>
              <a:p>
                <a:pPr lvl="1"/>
                <a:r>
                  <a:rPr lang="en-US" sz="1400" dirty="0"/>
                  <a:t>The Multivariate gaussian distribution is written here with the normalization factor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m:t>
                            </m:r>
                          </m:sup>
                        </m:sSup>
                      </m:e>
                    </m:func>
                  </m:oMath>
                </a14:m>
                <a:r>
                  <a:rPr lang="en-US" sz="1400" dirty="0"/>
                  <a:t> while it should be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−1/2</m:t>
                            </m:r>
                          </m:sup>
                        </m:sSup>
                      </m:e>
                    </m:func>
                  </m:oMath>
                </a14:m>
                <a:endParaRPr lang="en-US" sz="1400" dirty="0"/>
              </a:p>
              <a:p>
                <a:pPr lvl="1"/>
                <a:r>
                  <a:rPr lang="en-US" sz="1400" dirty="0"/>
                  <a:t>In notation of conditional normal distribution the formular for the covariance Matrix is wrong, K and K_** are switched</a:t>
                </a:r>
              </a:p>
              <a:p>
                <a:pPr lvl="1"/>
                <a:r>
                  <a:rPr lang="en-US" sz="1800" dirty="0"/>
                  <a:t>Lecture: </a:t>
                </a:r>
                <a:r>
                  <a:rPr lang="en-US" sz="1800" dirty="0">
                    <a:hlinkClick r:id="rId4"/>
                  </a:rPr>
                  <a:t>https://youtu.be/R-NUdqxKjos?si=TKCLcN27yHUVgEpU</a:t>
                </a:r>
                <a:r>
                  <a:rPr lang="en-US" sz="1800" dirty="0"/>
                  <a:t>  </a:t>
                </a:r>
              </a:p>
              <a:p>
                <a:r>
                  <a:rPr kumimoji="0" lang="en-US" altLang="en-US" sz="1800" b="0" i="0" u="none" strike="noStrike" cap="none" normalizeH="0" baseline="0" dirty="0" err="1">
                    <a:ln>
                      <a:noFill/>
                    </a:ln>
                    <a:solidFill>
                      <a:schemeClr val="tx1"/>
                    </a:solidFill>
                    <a:effectLst/>
                  </a:rPr>
                  <a:t>Görtler</a:t>
                </a:r>
                <a:r>
                  <a:rPr kumimoji="0" lang="en-US" altLang="en-US" sz="1800" b="0" i="0" u="none" strike="noStrike" cap="none" normalizeH="0" baseline="0" dirty="0">
                    <a:ln>
                      <a:noFill/>
                    </a:ln>
                    <a:solidFill>
                      <a:schemeClr val="tx1"/>
                    </a:solidFill>
                    <a:effectLst/>
                  </a:rPr>
                  <a:t>, et al., "A Visual Exploration of Gaussian Processes", Distill, 2019. DOI: </a:t>
                </a:r>
                <a:r>
                  <a:rPr kumimoji="0" lang="en-US" altLang="en-US" sz="1800" b="0" i="0" u="none" strike="noStrike" cap="none" normalizeH="0" baseline="0" dirty="0">
                    <a:ln>
                      <a:noFill/>
                    </a:ln>
                    <a:solidFill>
                      <a:schemeClr val="tx1"/>
                    </a:solidFill>
                    <a:effectLst/>
                    <a:hlinkClick r:id="rId5"/>
                  </a:rPr>
                  <a:t>https://doi.org/10.23915/distill.00017</a:t>
                </a:r>
                <a:r>
                  <a:rPr kumimoji="0" lang="en-US" altLang="en-US" sz="1800" b="0" i="0" u="none" strike="noStrike" cap="none" normalizeH="0" baseline="0" dirty="0">
                    <a:ln>
                      <a:noFill/>
                    </a:ln>
                    <a:solidFill>
                      <a:schemeClr val="tx1"/>
                    </a:solidFill>
                    <a:effectLst/>
                  </a:rPr>
                  <a:t> </a:t>
                </a:r>
              </a:p>
              <a:p>
                <a:r>
                  <a:rPr lang="en-US" sz="1800" dirty="0"/>
                  <a:t>C. </a:t>
                </a:r>
                <a:r>
                  <a:rPr lang="en-US" sz="1800" dirty="0" err="1"/>
                  <a:t>Fonnesbeck</a:t>
                </a:r>
                <a:r>
                  <a:rPr lang="en-US" sz="1800" dirty="0"/>
                  <a:t>, Fitting Gaussian Process Models in Python (</a:t>
                </a:r>
                <a:r>
                  <a:rPr lang="en-US" sz="1800" dirty="0">
                    <a:hlinkClick r:id="rId6"/>
                  </a:rPr>
                  <a:t>https://domino.ai/blog/fitting-gaussian-process-models-python</a:t>
                </a:r>
                <a:r>
                  <a:rPr lang="en-US" sz="1800" dirty="0"/>
                  <a:t>)</a:t>
                </a:r>
              </a:p>
              <a:p>
                <a:r>
                  <a:rPr lang="en-US" sz="1800" dirty="0" err="1"/>
                  <a:t>Duvenaud</a:t>
                </a:r>
                <a:r>
                  <a:rPr lang="en-US" sz="1800" dirty="0"/>
                  <a:t>, D. (2014). Automatic model construction with Gaussian processes. </a:t>
                </a:r>
                <a:r>
                  <a:rPr lang="en-US" sz="1800" dirty="0">
                    <a:hlinkClick r:id="rId7"/>
                  </a:rPr>
                  <a:t>https://doi.org/10.17863/CAM.14087</a:t>
                </a:r>
                <a:r>
                  <a:rPr lang="en-US" sz="1800" dirty="0"/>
                  <a:t> </a:t>
                </a:r>
              </a:p>
              <a:p>
                <a:pPr lvl="1"/>
                <a:r>
                  <a:rPr lang="en-US" sz="1400" dirty="0"/>
                  <a:t>Pdf at(</a:t>
                </a:r>
                <a:r>
                  <a:rPr lang="en-US" sz="1400" dirty="0">
                    <a:hlinkClick r:id="rId8"/>
                  </a:rPr>
                  <a:t>https://www.cs.toronto.edu/~duvenaud/thesis.pdf</a:t>
                </a:r>
                <a:r>
                  <a:rPr lang="en-US" sz="1400" dirty="0"/>
                  <a:t>)</a:t>
                </a:r>
              </a:p>
              <a:p>
                <a:pPr lvl="1"/>
                <a:r>
                  <a:rPr lang="en-US" sz="1400" dirty="0"/>
                  <a:t>For the kernel cookbook it </a:t>
                </a:r>
                <a:r>
                  <a:rPr lang="en-US" sz="1400" dirty="0" err="1"/>
                  <a:t>selfe</a:t>
                </a:r>
                <a:r>
                  <a:rPr lang="en-US" sz="1400" dirty="0"/>
                  <a:t>: </a:t>
                </a:r>
                <a:r>
                  <a:rPr lang="en-US" sz="1400" dirty="0">
                    <a:hlinkClick r:id="rId9"/>
                  </a:rPr>
                  <a:t>https://www.cs.toronto.edu/~duvenaud/cookbook/</a:t>
                </a:r>
                <a:endParaRPr lang="en-US" sz="1400" dirty="0"/>
              </a:p>
              <a:p>
                <a:r>
                  <a:rPr lang="en-US" sz="1800" dirty="0">
                    <a:hlinkClick r:id="rId10"/>
                  </a:rPr>
                  <a:t>Scikit-learn: Machine Learning in Python</a:t>
                </a:r>
                <a:r>
                  <a:rPr lang="en-US" sz="1800" dirty="0"/>
                  <a:t>, </a:t>
                </a:r>
                <a:r>
                  <a:rPr lang="en-US" sz="1800" dirty="0" err="1"/>
                  <a:t>Pedregosa</a:t>
                </a:r>
                <a:r>
                  <a:rPr lang="en-US" sz="1800" dirty="0"/>
                  <a:t> </a:t>
                </a:r>
                <a:r>
                  <a:rPr lang="en-US" sz="1800" i="1" dirty="0"/>
                  <a:t>et al.</a:t>
                </a:r>
                <a:r>
                  <a:rPr lang="en-US" sz="1800" dirty="0"/>
                  <a:t>, JMLR 12, pp. 2825-2830, 2011</a:t>
                </a:r>
              </a:p>
              <a:p>
                <a:r>
                  <a:rPr lang="en-US" sz="1800" dirty="0"/>
                  <a:t>C. E. Rasmussen, C. K. I. Williams, Gaussian Processes for Machine Learning (The MIT Press, Nov. 2005), </a:t>
                </a:r>
                <a:r>
                  <a:rPr lang="en-US" sz="1800" dirty="0" err="1"/>
                  <a:t>isbn</a:t>
                </a:r>
                <a:r>
                  <a:rPr lang="en-US" sz="1800" dirty="0"/>
                  <a:t>: 9780262256834, DOI 10.7551/</a:t>
                </a:r>
                <a:r>
                  <a:rPr lang="en-US" sz="1800" dirty="0" err="1"/>
                  <a:t>mitpress</a:t>
                </a:r>
                <a:r>
                  <a:rPr lang="en-US" sz="1800" dirty="0"/>
                  <a:t>/3206.001.0001, (</a:t>
                </a:r>
                <a:r>
                  <a:rPr lang="en-US" sz="1800" dirty="0">
                    <a:hlinkClick r:id="rId11"/>
                  </a:rPr>
                  <a:t>https://doi.org/10.7551/mitpress/3206.001.0001</a:t>
                </a:r>
                <a:r>
                  <a:rPr lang="en-US" sz="1800" dirty="0"/>
                  <a:t>).</a:t>
                </a:r>
              </a:p>
            </p:txBody>
          </p:sp>
        </mc:Choice>
        <mc:Fallback xmlns="">
          <p:sp>
            <p:nvSpPr>
              <p:cNvPr id="3" name="Content Placeholder 2">
                <a:extLst>
                  <a:ext uri="{FF2B5EF4-FFF2-40B4-BE49-F238E27FC236}">
                    <a16:creationId xmlns:a16="http://schemas.microsoft.com/office/drawing/2014/main" id="{068C9075-FA1B-2AD5-F066-3A1F165A4558}"/>
                  </a:ext>
                </a:extLst>
              </p:cNvPr>
              <p:cNvSpPr>
                <a:spLocks noGrp="1" noRot="1" noChangeAspect="1" noMove="1" noResize="1" noEditPoints="1" noAdjustHandles="1" noChangeArrowheads="1" noChangeShapeType="1" noTextEdit="1"/>
              </p:cNvSpPr>
              <p:nvPr>
                <p:ph idx="1"/>
              </p:nvPr>
            </p:nvSpPr>
            <p:spPr>
              <a:blipFill>
                <a:blip r:embed="rId12"/>
                <a:stretch>
                  <a:fillRect l="-290" t="-19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09F6E20-91B2-D6B6-3868-F0F9880617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B2FF18-536D-E573-3199-7F37D832AD1C}"/>
              </a:ext>
            </a:extLst>
          </p:cNvPr>
          <p:cNvSpPr>
            <a:spLocks noGrp="1"/>
          </p:cNvSpPr>
          <p:nvPr>
            <p:ph type="sldNum" sz="quarter" idx="12"/>
          </p:nvPr>
        </p:nvSpPr>
        <p:spPr/>
        <p:txBody>
          <a:bodyPr/>
          <a:lstStyle/>
          <a:p>
            <a:fld id="{BB5BDEE0-5897-43EE-8390-09DDB5CCC2DB}" type="slidenum">
              <a:rPr lang="en-US" smtClean="0"/>
              <a:t>42</a:t>
            </a:fld>
            <a:endParaRPr lang="en-US" dirty="0"/>
          </a:p>
        </p:txBody>
      </p:sp>
    </p:spTree>
    <p:extLst>
      <p:ext uri="{BB962C8B-B14F-4D97-AF65-F5344CB8AC3E}">
        <p14:creationId xmlns:p14="http://schemas.microsoft.com/office/powerpoint/2010/main" val="428535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86F-E34B-8F33-4D54-252A0E4D3E0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CE35C51-88D5-4BEC-CD58-010E035E43EB}"/>
              </a:ext>
            </a:extLst>
          </p:cNvPr>
          <p:cNvSpPr>
            <a:spLocks noGrp="1"/>
          </p:cNvSpPr>
          <p:nvPr>
            <p:ph idx="1"/>
          </p:nvPr>
        </p:nvSpPr>
        <p:spPr/>
        <p:txBody>
          <a:bodyPr>
            <a:normAutofit fontScale="92500" lnSpcReduction="20000"/>
          </a:bodyPr>
          <a:lstStyle/>
          <a:p>
            <a:r>
              <a:rPr lang="en-US" sz="1800" i="1" dirty="0"/>
              <a:t>Lee, </a:t>
            </a:r>
            <a:r>
              <a:rPr lang="en-US" sz="1800" i="1" dirty="0" err="1"/>
              <a:t>Jaehoon</a:t>
            </a:r>
            <a:r>
              <a:rPr lang="en-US" sz="1800" i="1" dirty="0"/>
              <a:t>; </a:t>
            </a:r>
            <a:r>
              <a:rPr lang="en-US" sz="1800" i="1" dirty="0" err="1"/>
              <a:t>Bahri</a:t>
            </a:r>
            <a:r>
              <a:rPr lang="en-US" sz="1800" i="1" dirty="0"/>
              <a:t>, </a:t>
            </a:r>
            <a:r>
              <a:rPr lang="en-US" sz="1800" i="1" dirty="0" err="1"/>
              <a:t>Yasaman</a:t>
            </a:r>
            <a:r>
              <a:rPr lang="en-US" sz="1800" i="1" dirty="0"/>
              <a:t>; Novak, Roman; </a:t>
            </a:r>
            <a:r>
              <a:rPr lang="en-US" sz="1800" i="1" dirty="0" err="1"/>
              <a:t>Schoenholz</a:t>
            </a:r>
            <a:r>
              <a:rPr lang="en-US" sz="1800" i="1" dirty="0"/>
              <a:t>, Samuel S.; Pennington, Jeffrey; </a:t>
            </a:r>
            <a:r>
              <a:rPr lang="en-US" sz="1800" i="1" dirty="0" err="1"/>
              <a:t>Sohl</a:t>
            </a:r>
            <a:r>
              <a:rPr lang="en-US" sz="1800" i="1" dirty="0"/>
              <a:t>-Dickstein, </a:t>
            </a:r>
            <a:r>
              <a:rPr lang="en-US" sz="1800" i="1" dirty="0" err="1"/>
              <a:t>Jascha</a:t>
            </a:r>
            <a:r>
              <a:rPr lang="en-US" sz="1800" i="1" dirty="0"/>
              <a:t> (2017). "Deep Neural Networks as Gaussian Processes". International Conference on Learning Representations. </a:t>
            </a:r>
            <a:r>
              <a:rPr lang="en-US" sz="1800" i="1" dirty="0">
                <a:hlinkClick r:id="rId2" tooltip="ArXiv (identifier)"/>
              </a:rPr>
              <a:t>arXiv</a:t>
            </a:r>
            <a:r>
              <a:rPr lang="en-US" sz="1800" i="1" dirty="0"/>
              <a:t>:</a:t>
            </a:r>
            <a:r>
              <a:rPr lang="en-US" sz="1800" i="1" dirty="0">
                <a:hlinkClick r:id="rId3"/>
              </a:rPr>
              <a:t>1711.00165</a:t>
            </a:r>
            <a:endParaRPr lang="en-US" sz="1800" dirty="0"/>
          </a:p>
          <a:p>
            <a:r>
              <a:rPr lang="en-US" sz="1800" dirty="0"/>
              <a:t>Samuel S. </a:t>
            </a:r>
            <a:r>
              <a:rPr lang="en-US" sz="1800" dirty="0" err="1"/>
              <a:t>Schoenholz</a:t>
            </a:r>
            <a:r>
              <a:rPr lang="en-US" sz="1800" dirty="0"/>
              <a:t>, Fast and Easy Infinitely Wide Networks with Neural Tangents </a:t>
            </a:r>
            <a:r>
              <a:rPr lang="en-US" sz="1800" dirty="0">
                <a:hlinkClick r:id="rId4"/>
              </a:rPr>
              <a:t>https://blog.research.google/2020/03/fast-and-easy-infinitely-wide-networks.html</a:t>
            </a:r>
            <a:endParaRPr lang="en-US" sz="1800" dirty="0"/>
          </a:p>
          <a:p>
            <a:r>
              <a:rPr lang="en-US" sz="1800" dirty="0"/>
              <a:t>Kim H-C, Lee J. Clustering Based on Gaussian Processes. Neural computation. 2007;19(11):3088-3107.</a:t>
            </a:r>
          </a:p>
          <a:p>
            <a:r>
              <a:rPr lang="en-US" sz="1800" dirty="0"/>
              <a:t>Kapoor, A., </a:t>
            </a:r>
            <a:r>
              <a:rPr lang="en-US" sz="1800" dirty="0" err="1"/>
              <a:t>Grauman</a:t>
            </a:r>
            <a:r>
              <a:rPr lang="en-US" sz="1800" dirty="0"/>
              <a:t>, K., Urtasun, R. et al. Gaussian Processes for Object Categorization. Int J </a:t>
            </a:r>
            <a:r>
              <a:rPr lang="en-US" sz="1800" dirty="0" err="1"/>
              <a:t>Comput</a:t>
            </a:r>
            <a:r>
              <a:rPr lang="en-US" sz="1800" dirty="0"/>
              <a:t> Vis 88, 169–188 (2010). </a:t>
            </a:r>
            <a:r>
              <a:rPr lang="en-US" sz="1800" dirty="0">
                <a:hlinkClick r:id="rId5"/>
              </a:rPr>
              <a:t>https://doi.org/10.1007/s11263-009-0268-3</a:t>
            </a:r>
            <a:endParaRPr lang="en-US" sz="1800" dirty="0"/>
          </a:p>
          <a:p>
            <a:r>
              <a:rPr lang="en-US" sz="1800" dirty="0"/>
              <a:t>J. Wesley Barnett et al., Designing exceptional gas-separation polymer membranes using machine learning. Sci. Adv.6,eaaz4301(2020).DOI: </a:t>
            </a:r>
            <a:r>
              <a:rPr lang="en-US" sz="1800" dirty="0">
                <a:hlinkClick r:id="rId6"/>
              </a:rPr>
              <a:t>https://doi.org/10.1126/sciadv.aaz4301</a:t>
            </a:r>
            <a:r>
              <a:rPr lang="en-US" sz="1800" dirty="0"/>
              <a:t>  </a:t>
            </a:r>
          </a:p>
          <a:p>
            <a:r>
              <a:rPr lang="en-US" sz="1800" dirty="0"/>
              <a:t>Griffiths, R.-R. (2022). Applications of Gaussian Processes at Extreme </a:t>
            </a:r>
            <a:r>
              <a:rPr lang="en-US" sz="1800" dirty="0" err="1"/>
              <a:t>Lengthscales</a:t>
            </a:r>
            <a:r>
              <a:rPr lang="en-US" sz="1800" dirty="0"/>
              <a:t>: From Molecules to Black Holes [Apollo - University of Cambridge Repository]. </a:t>
            </a:r>
            <a:r>
              <a:rPr lang="en-US" sz="1800" dirty="0">
                <a:hlinkClick r:id="rId7"/>
              </a:rPr>
              <a:t>https://doi.org/10.17863/CAM.93643</a:t>
            </a:r>
            <a:endParaRPr lang="en-US" sz="1800" dirty="0"/>
          </a:p>
          <a:p>
            <a:r>
              <a:rPr lang="en-US" sz="1800" dirty="0" err="1"/>
              <a:t>Horak</a:t>
            </a:r>
            <a:r>
              <a:rPr lang="en-US" sz="1800" dirty="0"/>
              <a:t> J, Pawlowski JM, Rodríguez-Quintero J, et al. Reconstructing QCD spectral functions with Gaussian processes. Physical review. 2022;105:1-12. </a:t>
            </a:r>
            <a:r>
              <a:rPr lang="en-US" sz="1800" dirty="0" err="1"/>
              <a:t>doi</a:t>
            </a:r>
            <a:r>
              <a:rPr lang="en-US" sz="1800" dirty="0"/>
              <a:t>: </a:t>
            </a:r>
            <a:r>
              <a:rPr lang="en-US" sz="1800" dirty="0">
                <a:hlinkClick r:id="rId8"/>
              </a:rPr>
              <a:t>https://doi.org/10.1103/PhysRevD.105.036014</a:t>
            </a:r>
            <a:r>
              <a:rPr lang="en-US" sz="1800" dirty="0"/>
              <a:t>.</a:t>
            </a:r>
          </a:p>
          <a:p>
            <a:r>
              <a:rPr lang="en-US" sz="1800" dirty="0"/>
              <a:t>Sow A, Traore I, Diallo T, Traore M, Ba A. Comparison of Gaussian process regression, partial least squares, random forest and support vector machines for a near infrared calibration of paracetamol samples. Results in Chemistry. 2022;4:100508.</a:t>
            </a:r>
          </a:p>
          <a:p>
            <a:endParaRPr lang="en-US" sz="1800" dirty="0"/>
          </a:p>
        </p:txBody>
      </p:sp>
      <p:sp>
        <p:nvSpPr>
          <p:cNvPr id="4" name="Footer Placeholder 3">
            <a:extLst>
              <a:ext uri="{FF2B5EF4-FFF2-40B4-BE49-F238E27FC236}">
                <a16:creationId xmlns:a16="http://schemas.microsoft.com/office/drawing/2014/main" id="{F8151C56-AA03-7FAE-6056-9FA0B1BCAD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EAA367-95A1-C6F8-2259-FCE7DCD2713D}"/>
              </a:ext>
            </a:extLst>
          </p:cNvPr>
          <p:cNvSpPr>
            <a:spLocks noGrp="1"/>
          </p:cNvSpPr>
          <p:nvPr>
            <p:ph type="sldNum" sz="quarter" idx="12"/>
          </p:nvPr>
        </p:nvSpPr>
        <p:spPr/>
        <p:txBody>
          <a:bodyPr/>
          <a:lstStyle/>
          <a:p>
            <a:fld id="{BB5BDEE0-5897-43EE-8390-09DDB5CCC2DB}" type="slidenum">
              <a:rPr lang="en-US" smtClean="0"/>
              <a:t>43</a:t>
            </a:fld>
            <a:endParaRPr lang="en-US" dirty="0"/>
          </a:p>
        </p:txBody>
      </p:sp>
    </p:spTree>
    <p:extLst>
      <p:ext uri="{BB962C8B-B14F-4D97-AF65-F5344CB8AC3E}">
        <p14:creationId xmlns:p14="http://schemas.microsoft.com/office/powerpoint/2010/main" val="1922700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F7EC-1F83-3E44-0339-9CB456520014}"/>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983DA906-EE6D-1D85-17C3-F061FF8E7BBF}"/>
              </a:ext>
            </a:extLst>
          </p:cNvPr>
          <p:cNvSpPr>
            <a:spLocks noGrp="1"/>
          </p:cNvSpPr>
          <p:nvPr>
            <p:ph idx="1"/>
          </p:nvPr>
        </p:nvSpPr>
        <p:spPr/>
        <p:txBody>
          <a:bodyPr>
            <a:normAutofit/>
          </a:bodyPr>
          <a:lstStyle/>
          <a:p>
            <a:r>
              <a:rPr lang="en-US" sz="1700" dirty="0"/>
              <a:t>A. </a:t>
            </a:r>
            <a:r>
              <a:rPr lang="en-US" sz="1700" dirty="0" err="1"/>
              <a:t>Benavoli</a:t>
            </a:r>
            <a:r>
              <a:rPr lang="en-US" sz="1700" dirty="0"/>
              <a:t>, F. </a:t>
            </a:r>
            <a:r>
              <a:rPr lang="en-US" sz="1700" dirty="0" err="1"/>
              <a:t>Mangili</a:t>
            </a:r>
            <a:r>
              <a:rPr lang="en-US" sz="1700" dirty="0"/>
              <a:t>, presented at the Proceedings of the Eighteenth International Conference on Artificial Intelligence and Statistics, ed. by G. Lebanon, S. V. N. </a:t>
            </a:r>
            <a:r>
              <a:rPr lang="en-US" sz="1700" dirty="0" err="1"/>
              <a:t>Vishwanathan</a:t>
            </a:r>
            <a:r>
              <a:rPr lang="en-US" sz="1700" dirty="0"/>
              <a:t>, vol. 38, pp. 74–82, (</a:t>
            </a:r>
            <a:r>
              <a:rPr lang="en-US" sz="1700" dirty="0">
                <a:hlinkClick r:id="rId2"/>
              </a:rPr>
              <a:t>https://proceedings.mlr.press/v38/benavoli15.html</a:t>
            </a:r>
            <a:r>
              <a:rPr lang="en-US" sz="1700" dirty="0"/>
              <a:t>). </a:t>
            </a:r>
          </a:p>
          <a:p>
            <a:pPr lvl="1"/>
            <a:r>
              <a:rPr lang="it-IT" sz="1300" dirty="0" err="1"/>
              <a:t>Used</a:t>
            </a:r>
            <a:r>
              <a:rPr lang="it-IT" sz="1300" dirty="0"/>
              <a:t> </a:t>
            </a:r>
            <a:r>
              <a:rPr lang="it-IT" sz="1300" dirty="0" err="1"/>
              <a:t>as</a:t>
            </a:r>
            <a:r>
              <a:rPr lang="it-IT" sz="1300" dirty="0"/>
              <a:t>: [10] Alessio Benavoli, Francesca Mangili, PMLR 38:74-82, 2015. (</a:t>
            </a:r>
            <a:r>
              <a:rPr lang="it-IT" sz="1300" dirty="0">
                <a:hlinkClick r:id="rId2"/>
              </a:rPr>
              <a:t>https://proceedings.mlr.press/v38/benavoli15.html</a:t>
            </a:r>
            <a:r>
              <a:rPr lang="it-IT" sz="1300" dirty="0"/>
              <a:t>).</a:t>
            </a:r>
          </a:p>
          <a:p>
            <a:pPr lvl="1"/>
            <a:endParaRPr lang="en-US" sz="1300" dirty="0"/>
          </a:p>
        </p:txBody>
      </p:sp>
      <p:sp>
        <p:nvSpPr>
          <p:cNvPr id="4" name="Footer Placeholder 3">
            <a:extLst>
              <a:ext uri="{FF2B5EF4-FFF2-40B4-BE49-F238E27FC236}">
                <a16:creationId xmlns:a16="http://schemas.microsoft.com/office/drawing/2014/main" id="{58563569-B175-05AE-2C7A-B5C219BAAA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E00A6DF-1C55-85CC-F43B-A0A2F9896BF7}"/>
              </a:ext>
            </a:extLst>
          </p:cNvPr>
          <p:cNvSpPr>
            <a:spLocks noGrp="1"/>
          </p:cNvSpPr>
          <p:nvPr>
            <p:ph type="sldNum" sz="quarter" idx="12"/>
          </p:nvPr>
        </p:nvSpPr>
        <p:spPr/>
        <p:txBody>
          <a:bodyPr/>
          <a:lstStyle/>
          <a:p>
            <a:fld id="{BB5BDEE0-5897-43EE-8390-09DDB5CCC2DB}" type="slidenum">
              <a:rPr lang="en-US" smtClean="0"/>
              <a:t>44</a:t>
            </a:fld>
            <a:endParaRPr lang="en-US" dirty="0"/>
          </a:p>
        </p:txBody>
      </p:sp>
    </p:spTree>
    <p:extLst>
      <p:ext uri="{BB962C8B-B14F-4D97-AF65-F5344CB8AC3E}">
        <p14:creationId xmlns:p14="http://schemas.microsoft.com/office/powerpoint/2010/main" val="33019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5</a:t>
            </a:fld>
            <a:endParaRPr lang="en-US"/>
          </a:p>
        </p:txBody>
      </p:sp>
      <p:pic>
        <p:nvPicPr>
          <p:cNvPr id="12" name="Content Placeholder 11">
            <a:extLst>
              <a:ext uri="{FF2B5EF4-FFF2-40B4-BE49-F238E27FC236}">
                <a16:creationId xmlns:a16="http://schemas.microsoft.com/office/drawing/2014/main" id="{7A6AE31A-7E78-EBE7-FEF7-2515CD7BF6EC}"/>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23754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6</a:t>
            </a:fld>
            <a:endParaRPr lang="en-US"/>
          </a:p>
        </p:txBody>
      </p:sp>
      <p:pic>
        <p:nvPicPr>
          <p:cNvPr id="9" name="Content Placeholder 11">
            <a:extLst>
              <a:ext uri="{FF2B5EF4-FFF2-40B4-BE49-F238E27FC236}">
                <a16:creationId xmlns:a16="http://schemas.microsoft.com/office/drawing/2014/main" id="{E4BC5378-1492-2AC1-CD3D-69DD8B6DEE72}"/>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2200" y="1842294"/>
            <a:ext cx="5181600" cy="4318000"/>
          </a:xfrm>
          <a:prstGeom prst="rect">
            <a:avLst/>
          </a:prstGeom>
        </p:spPr>
      </p:pic>
    </p:spTree>
    <p:extLst>
      <p:ext uri="{BB962C8B-B14F-4D97-AF65-F5344CB8AC3E}">
        <p14:creationId xmlns:p14="http://schemas.microsoft.com/office/powerpoint/2010/main" val="221934439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B5567-5F9C-C2F0-DCBC-F9ADFC1C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93D2-C8C2-CFE1-4F6B-922380110CF8}"/>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0D630E-F489-AC65-C655-597592B53DE4}"/>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E0D630E-F489-AC65-C655-597592B53DE4}"/>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1BECA30-A123-20B9-3A1F-D0CBC8C785E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FDAB34C-988D-CBC8-55D7-115C93153485}"/>
              </a:ext>
            </a:extLst>
          </p:cNvPr>
          <p:cNvSpPr>
            <a:spLocks noGrp="1"/>
          </p:cNvSpPr>
          <p:nvPr>
            <p:ph type="sldNum" sz="quarter" idx="12"/>
          </p:nvPr>
        </p:nvSpPr>
        <p:spPr/>
        <p:txBody>
          <a:bodyPr/>
          <a:lstStyle/>
          <a:p>
            <a:fld id="{BB5BDEE0-5897-43EE-8390-09DDB5CCC2DB}" type="slidenum">
              <a:rPr lang="en-US" smtClean="0"/>
              <a:t>7</a:t>
            </a:fld>
            <a:endParaRPr lang="en-US"/>
          </a:p>
        </p:txBody>
      </p:sp>
      <p:pic>
        <p:nvPicPr>
          <p:cNvPr id="10" name="Content Placeholder 9">
            <a:extLst>
              <a:ext uri="{FF2B5EF4-FFF2-40B4-BE49-F238E27FC236}">
                <a16:creationId xmlns:a16="http://schemas.microsoft.com/office/drawing/2014/main" id="{4F9D612D-540E-017D-72C0-C8C75621F51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78942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0087-EA04-6D51-1756-75B2DE595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D4A638-3C6C-128B-674D-A494AD6DF56E}"/>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677EB-EAB5-62FE-26FB-7F3F9793E107}"/>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5D677EB-EAB5-62FE-26FB-7F3F9793E107}"/>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261118-2AD5-9713-05BC-A86ACB8A02F8}"/>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F577820C-4C02-B03E-7292-7CBDBD312EC1}"/>
              </a:ext>
            </a:extLst>
          </p:cNvPr>
          <p:cNvSpPr>
            <a:spLocks noGrp="1"/>
          </p:cNvSpPr>
          <p:nvPr>
            <p:ph type="sldNum" sz="quarter" idx="12"/>
          </p:nvPr>
        </p:nvSpPr>
        <p:spPr/>
        <p:txBody>
          <a:bodyPr/>
          <a:lstStyle/>
          <a:p>
            <a:fld id="{BB5BDEE0-5897-43EE-8390-09DDB5CCC2DB}" type="slidenum">
              <a:rPr lang="en-US" smtClean="0"/>
              <a:t>8</a:t>
            </a:fld>
            <a:endParaRPr lang="en-US"/>
          </a:p>
        </p:txBody>
      </p:sp>
      <p:pic>
        <p:nvPicPr>
          <p:cNvPr id="10" name="Content Placeholder 9">
            <a:extLst>
              <a:ext uri="{FF2B5EF4-FFF2-40B4-BE49-F238E27FC236}">
                <a16:creationId xmlns:a16="http://schemas.microsoft.com/office/drawing/2014/main" id="{AB21D44B-27D2-EA3F-BDFA-E877E5F10C41}"/>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88866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529975-F030-8964-7841-AB33C8526058}"/>
              </a:ext>
            </a:extLst>
          </p:cNvPr>
          <p:cNvSpPr>
            <a:spLocks noGrp="1"/>
          </p:cNvSpPr>
          <p:nvPr>
            <p:ph type="title"/>
          </p:nvPr>
        </p:nvSpPr>
        <p:spPr/>
        <p:txBody>
          <a:bodyPr/>
          <a:lstStyle/>
          <a:p>
            <a:r>
              <a:rPr lang="en-US" dirty="0"/>
              <a:t>Intermezzo – Multivariate Gaussian[2]</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B55EEAA-6A73-488C-B423-B75EF79044AB}"/>
                  </a:ext>
                </a:extLst>
              </p:cNvPr>
              <p:cNvSpPr>
                <a:spLocks noGrp="1"/>
              </p:cNvSpPr>
              <p:nvPr>
                <p:ph idx="1"/>
              </p:nvPr>
            </p:nvSpPr>
            <p:spPr/>
            <p:txBody>
              <a:bodyPr>
                <a:normAutofit/>
              </a:bodyPr>
              <a:lstStyle/>
              <a:p>
                <a:r>
                  <a:rPr lang="en-US" dirty="0"/>
                  <a:t>Multivariat Gaussian distribution/ Normal distribution</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𝒩</m:t>
                      </m:r>
                      <m:d>
                        <m:dPr>
                          <m:ctrlPr>
                            <a:rPr lang="en-US"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e>
                      </m:d>
                      <m:r>
                        <m:rPr>
                          <m:nor/>
                        </m:rPr>
                        <a:rPr lang="de-DE" b="0" i="0" smtClean="0"/>
                        <m:t> </m:t>
                      </m:r>
                      <m:r>
                        <m:rPr>
                          <m:nor/>
                        </m:rPr>
                        <a:rPr lang="en-US"/>
                        <m:t>=</m:t>
                      </m:r>
                      <m:r>
                        <m:rPr>
                          <m:nor/>
                        </m:rPr>
                        <a:rPr lang="de-DE" b="0" i="0" smtClean="0"/>
                        <m:t> </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2</m:t>
                                      </m:r>
                                      <m:r>
                                        <a:rPr lang="de-DE" b="0" i="1" smtClean="0">
                                          <a:latin typeface="Cambria Math" panose="02040503050406030204" pitchFamily="18" charset="0"/>
                                        </a:rPr>
                                        <m:t>𝜋</m:t>
                                      </m:r>
                                    </m:e>
                                  </m:d>
                                </m:e>
                                <m:sup>
                                  <m:r>
                                    <a:rPr lang="de-DE" b="0" i="1" smtClean="0">
                                      <a:latin typeface="Cambria Math" panose="02040503050406030204" pitchFamily="18" charset="0"/>
                                    </a:rPr>
                                    <m:t>𝑑</m:t>
                                  </m:r>
                                </m:sup>
                              </m:sSup>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det</m:t>
                                  </m:r>
                                </m:fName>
                                <m:e>
                                  <m:r>
                                    <m:rPr>
                                      <m:sty m:val="p"/>
                                    </m:rPr>
                                    <a:rPr lang="de-DE" b="0" i="0" smtClean="0">
                                      <a:latin typeface="Cambria Math" panose="02040503050406030204" pitchFamily="18" charset="0"/>
                                    </a:rPr>
                                    <m:t>Σ</m:t>
                                  </m:r>
                                </m:e>
                              </m:func>
                            </m:e>
                          </m:rad>
                        </m:den>
                      </m:f>
                      <m:r>
                        <m:rPr>
                          <m:nor/>
                        </m:rPr>
                        <a:rPr lang="de-DE" b="0" i="0" smtClean="0">
                          <a:latin typeface="Cambria Math" panose="02040503050406030204" pitchFamily="18" charset="0"/>
                        </a:rPr>
                        <m:t>exp</m:t>
                      </m:r>
                      <m:d>
                        <m:dPr>
                          <m:ctrlPr>
                            <a:rPr lang="de-DE" b="0" i="1" smtClean="0">
                              <a:latin typeface="Cambria Math" panose="02040503050406030204" pitchFamily="18" charset="0"/>
                            </a:rPr>
                          </m:ctrlPr>
                        </m:dPr>
                        <m:e>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Σ</m:t>
                              </m:r>
                            </m:e>
                            <m:sup>
                              <m:r>
                                <a:rPr lang="de-DE" b="0" i="1" smtClean="0">
                                  <a:latin typeface="Cambria Math" panose="02040503050406030204" pitchFamily="18" charset="0"/>
                                </a:rPr>
                                <m:t>−1</m:t>
                              </m:r>
                            </m:sup>
                          </m:sSup>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d>
                    </m:oMath>
                  </m:oMathPara>
                </a14:m>
                <a:endParaRPr lang="de-DE" b="0" i="1" dirty="0">
                  <a:latin typeface="Cambria Math" panose="02040503050406030204" pitchFamily="18" charset="0"/>
                </a:endParaRPr>
              </a:p>
              <a:p>
                <a:pPr lvl="1"/>
                <a14:m>
                  <m:oMath xmlns:m="http://schemas.openxmlformats.org/officeDocument/2006/math">
                    <m:r>
                      <a:rPr lang="de-DE" b="0" i="1" smtClean="0">
                        <a:latin typeface="Cambria Math" panose="02040503050406030204" pitchFamily="18" charset="0"/>
                      </a:rPr>
                      <m:t>𝑑</m:t>
                    </m:r>
                  </m:oMath>
                </a14:m>
                <a:r>
                  <a:rPr lang="en-US" dirty="0"/>
                  <a:t> dimensions, </a:t>
                </a:r>
                <a14:m>
                  <m:oMath xmlns:m="http://schemas.openxmlformats.org/officeDocument/2006/math">
                    <m:r>
                      <a:rPr lang="de-DE" b="0" i="1" smtClean="0">
                        <a:latin typeface="Cambria Math" panose="02040503050406030204" pitchFamily="18" charset="0"/>
                      </a:rPr>
                      <m:t>𝜇</m:t>
                    </m:r>
                  </m:oMath>
                </a14:m>
                <a:r>
                  <a:rPr lang="en-US" dirty="0"/>
                  <a:t> vector of mean values, </a:t>
                </a:r>
                <a14:m>
                  <m:oMath xmlns:m="http://schemas.openxmlformats.org/officeDocument/2006/math">
                    <m:r>
                      <m:rPr>
                        <m:sty m:val="p"/>
                      </m:rPr>
                      <a:rPr lang="de-DE" b="0" i="0" smtClean="0">
                        <a:latin typeface="Cambria Math" panose="02040503050406030204" pitchFamily="18" charset="0"/>
                      </a:rPr>
                      <m:t>Σ</m:t>
                    </m:r>
                  </m:oMath>
                </a14:m>
                <a:r>
                  <a:rPr lang="en-US" dirty="0"/>
                  <a:t> covariance matrix -&gt; </a:t>
                </a:r>
                <a14:m>
                  <m:oMath xmlns:m="http://schemas.openxmlformats.org/officeDocument/2006/math">
                    <m:r>
                      <m:rPr>
                        <m:sty m:val="p"/>
                      </m:rPr>
                      <a:rPr lang="de-DE" b="0" i="0" smtClean="0">
                        <a:latin typeface="Cambria Math" panose="02040503050406030204" pitchFamily="18" charset="0"/>
                      </a:rPr>
                      <m:t>diag</m:t>
                    </m:r>
                    <m:r>
                      <a:rPr lang="de-DE" b="0" i="0" smtClean="0">
                        <a:latin typeface="Cambria Math" panose="02040503050406030204" pitchFamily="18" charset="0"/>
                      </a:rPr>
                      <m:t>(</m:t>
                    </m:r>
                    <m:r>
                      <m:rPr>
                        <m:sty m:val="p"/>
                      </m:rPr>
                      <a:rPr lang="de-DE" b="0" i="0" smtClean="0">
                        <a:latin typeface="Cambria Math" panose="02040503050406030204" pitchFamily="18" charset="0"/>
                      </a:rPr>
                      <m:t>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endParaRPr lang="en-US" dirty="0"/>
              </a:p>
              <a:p>
                <a:r>
                  <a:rPr lang="en-US" dirty="0"/>
                  <a:t>Result of an operation with Gaussian distributions also Gaussian [1]</a:t>
                </a:r>
              </a:p>
              <a:p>
                <a:r>
                  <a:rPr lang="en-US" dirty="0"/>
                  <a:t>With subsets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oMath>
                </a14:m>
                <a:endParaRPr lang="en-US" dirty="0"/>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𝒩</m:t>
                      </m:r>
                      <m:d>
                        <m:dPr>
                          <m:ctrlPr>
                            <a:rPr lang="de-DE" b="0" i="1" smtClean="0">
                              <a:latin typeface="Cambria Math" panose="02040503050406030204" pitchFamily="18" charset="0"/>
                              <a:ea typeface="Cambria Math" panose="02040503050406030204" pitchFamily="18" charset="0"/>
                            </a:rPr>
                          </m:ctrlPr>
                        </m:dPr>
                        <m:e>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1"/>
                                        <m:mcJc m:val="center"/>
                                      </m:mcPr>
                                    </m:mc>
                                  </m:mcs>
                                  <m:ctrlPr>
                                    <a:rPr lang="de-DE" i="1">
                                      <a:latin typeface="Cambria Math" panose="02040503050406030204" pitchFamily="18" charset="0"/>
                                      <a:ea typeface="Cambria Math" panose="02040503050406030204" pitchFamily="18" charset="0"/>
                                    </a:rPr>
                                  </m:ctrlPr>
                                </m:mP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𝑋</m:t>
                                        </m:r>
                                      </m:sub>
                                    </m:sSub>
                                  </m:e>
                                </m:m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𝑌</m:t>
                                        </m:r>
                                      </m:sub>
                                    </m:sSub>
                                  </m:e>
                                </m:mr>
                              </m:m>
                            </m:e>
                          </m:d>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2"/>
                                        <m:mcJc m:val="center"/>
                                      </m:mcPr>
                                    </m:mc>
                                  </m:mcs>
                                  <m:ctrlPr>
                                    <a:rPr lang="de-DE" b="0" i="1" smtClean="0">
                                      <a:latin typeface="Cambria Math" panose="02040503050406030204" pitchFamily="18" charset="0"/>
                                      <a:ea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𝑌𝑋</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d>
                                      </m:e>
                                      <m:sup>
                                        <m:r>
                                          <a:rPr lang="de-DE" b="0" i="1" smtClean="0">
                                            <a:latin typeface="Cambria Math" panose="02040503050406030204" pitchFamily="18" charset="0"/>
                                          </a:rPr>
                                          <m:t>𝑇</m:t>
                                        </m:r>
                                      </m:sup>
                                    </m:sSup>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Sub>
                                  </m:e>
                                </m:mr>
                              </m:m>
                            </m:e>
                          </m:d>
                        </m:e>
                      </m:d>
                    </m:oMath>
                  </m:oMathPara>
                </a14:m>
                <a:endParaRPr lang="de-DE" b="0" dirty="0"/>
              </a:p>
              <a:p>
                <a:endParaRPr lang="en-US" dirty="0"/>
              </a:p>
              <a:p>
                <a:endParaRPr lang="en-US" dirty="0"/>
              </a:p>
            </p:txBody>
          </p:sp>
        </mc:Choice>
        <mc:Fallback xmlns="">
          <p:sp>
            <p:nvSpPr>
              <p:cNvPr id="10" name="Content Placeholder 9">
                <a:extLst>
                  <a:ext uri="{FF2B5EF4-FFF2-40B4-BE49-F238E27FC236}">
                    <a16:creationId xmlns:a16="http://schemas.microsoft.com/office/drawing/2014/main" id="{5B55EEAA-6A73-488C-B423-B75EF79044AB}"/>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A380174-4245-DCF9-EEAF-43CCE2802680}"/>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D27D9E5-8261-9B3D-038A-DBBFF9693BA3}"/>
              </a:ext>
            </a:extLst>
          </p:cNvPr>
          <p:cNvSpPr>
            <a:spLocks noGrp="1"/>
          </p:cNvSpPr>
          <p:nvPr>
            <p:ph type="sldNum" sz="quarter" idx="12"/>
          </p:nvPr>
        </p:nvSpPr>
        <p:spPr/>
        <p:txBody>
          <a:bodyPr/>
          <a:lstStyle/>
          <a:p>
            <a:fld id="{BB5BDEE0-5897-43EE-8390-09DDB5CCC2DB}" type="slidenum">
              <a:rPr lang="en-US" smtClean="0"/>
              <a:t>9</a:t>
            </a:fld>
            <a:endParaRPr lang="en-US" dirty="0"/>
          </a:p>
        </p:txBody>
      </p:sp>
    </p:spTree>
    <p:extLst>
      <p:ext uri="{BB962C8B-B14F-4D97-AF65-F5344CB8AC3E}">
        <p14:creationId xmlns:p14="http://schemas.microsoft.com/office/powerpoint/2010/main" val="3416551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4986</Words>
  <Application>Microsoft Office PowerPoint</Application>
  <PresentationFormat>Widescreen</PresentationFormat>
  <Paragraphs>471</Paragraphs>
  <Slides>44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Segoe UI Symbol</vt:lpstr>
      <vt:lpstr>Office Theme</vt:lpstr>
      <vt:lpstr>Gaussian Processes </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Intermezzo – Multivariate Gaussian[2]</vt:lpstr>
      <vt:lpstr>Intermezzo – Marginalization [2]</vt:lpstr>
      <vt:lpstr>Intermezzo – Conditioning [2]</vt:lpstr>
      <vt:lpstr>Regression as Gaussian Process (GP) [2,9]</vt:lpstr>
      <vt:lpstr>Regression as Gaussian Process [2,9]</vt:lpstr>
      <vt:lpstr>Kernels – RBF [3]</vt:lpstr>
      <vt:lpstr>Kernels – Periodic [3] </vt:lpstr>
      <vt:lpstr>Kernels – Linear [3] </vt:lpstr>
      <vt:lpstr>Kernels – Linear</vt:lpstr>
      <vt:lpstr>Regression as GP recipe [1,2]</vt:lpstr>
      <vt:lpstr>Live coding</vt:lpstr>
      <vt:lpstr>Deep Neural Networks as GP [6]</vt:lpstr>
      <vt:lpstr>Deep Neural Networks as GP – Single layer[6]</vt:lpstr>
      <vt:lpstr>PowerPoint Presentation</vt:lpstr>
      <vt:lpstr>PowerPoint Presentation</vt:lpstr>
      <vt:lpstr>PowerPoint Presentation</vt:lpstr>
      <vt:lpstr>PowerPoint Presentation</vt:lpstr>
      <vt:lpstr>Conclusion – Caveats</vt:lpstr>
      <vt:lpstr>Conclusion – Caveats</vt:lpstr>
      <vt:lpstr>Conclusion – Caveats</vt:lpstr>
      <vt:lpstr>Conclusion – Caveats</vt:lpstr>
      <vt:lpstr>Conclusion – Caveats</vt:lpstr>
      <vt:lpstr>Conclusion – Caveats – Test and Training Data</vt:lpstr>
      <vt:lpstr>Conclusion – Caveats – Test and Training Data</vt:lpstr>
      <vt:lpstr>Conclusion – Caveats – Test and Training Data</vt:lpstr>
      <vt:lpstr>Conclusion – Caveats – Test and Training Data</vt:lpstr>
      <vt:lpstr>Conclusion – Caveats</vt:lpstr>
      <vt:lpstr>Conclusion – Caveats – “Two approaches”</vt:lpstr>
      <vt:lpstr>Conclusion – Caveats</vt:lpstr>
      <vt:lpstr>Conclusion – Caveats</vt:lpstr>
      <vt:lpstr>Conclusion</vt:lpstr>
      <vt:lpstr>Conclusion</vt:lpstr>
      <vt:lpstr>Görtler, et al., "A Visual Exploration of Gaussian Processes“</vt:lpstr>
      <vt:lpstr>Sources</vt:lpstr>
      <vt:lpstr>Sources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Klein</dc:creator>
  <cp:lastModifiedBy>Sebastian Klein</cp:lastModifiedBy>
  <cp:revision>173</cp:revision>
  <dcterms:created xsi:type="dcterms:W3CDTF">2023-12-27T11:35:50Z</dcterms:created>
  <dcterms:modified xsi:type="dcterms:W3CDTF">2024-02-05T09:15:02Z</dcterms:modified>
</cp:coreProperties>
</file>